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6"/>
  </p:notesMasterIdLst>
  <p:sldIdLst>
    <p:sldId id="284" r:id="rId2"/>
    <p:sldId id="381" r:id="rId3"/>
    <p:sldId id="362" r:id="rId4"/>
    <p:sldId id="415" r:id="rId5"/>
    <p:sldId id="416" r:id="rId6"/>
    <p:sldId id="418" r:id="rId7"/>
    <p:sldId id="417" r:id="rId8"/>
    <p:sldId id="419" r:id="rId9"/>
    <p:sldId id="420" r:id="rId10"/>
    <p:sldId id="421" r:id="rId11"/>
    <p:sldId id="423" r:id="rId12"/>
    <p:sldId id="422" r:id="rId13"/>
    <p:sldId id="380" r:id="rId14"/>
    <p:sldId id="424" r:id="rId15"/>
    <p:sldId id="431" r:id="rId16"/>
    <p:sldId id="425" r:id="rId17"/>
    <p:sldId id="397" r:id="rId18"/>
    <p:sldId id="427" r:id="rId19"/>
    <p:sldId id="426" r:id="rId20"/>
    <p:sldId id="428" r:id="rId21"/>
    <p:sldId id="398" r:id="rId22"/>
    <p:sldId id="429" r:id="rId23"/>
    <p:sldId id="430" r:id="rId24"/>
    <p:sldId id="289"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4B71D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76002" autoAdjust="0"/>
  </p:normalViewPr>
  <p:slideViewPr>
    <p:cSldViewPr>
      <p:cViewPr varScale="1">
        <p:scale>
          <a:sx n="71" d="100"/>
          <a:sy n="71" d="100"/>
        </p:scale>
        <p:origin x="84" y="4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汪 洋" userId="e3900b88d2e2fa24" providerId="LiveId" clId="{08E35D9F-0ED0-4B74-84B9-464F39BBA6A7}"/>
    <pc:docChg chg="addSld delSld modSld sldOrd">
      <pc:chgData name="汪 洋" userId="e3900b88d2e2fa24" providerId="LiveId" clId="{08E35D9F-0ED0-4B74-84B9-464F39BBA6A7}" dt="2020-09-07T13:55:50.100" v="428"/>
      <pc:docMkLst>
        <pc:docMk/>
      </pc:docMkLst>
      <pc:sldChg chg="modSp mod ord">
        <pc:chgData name="汪 洋" userId="e3900b88d2e2fa24" providerId="LiveId" clId="{08E35D9F-0ED0-4B74-84B9-464F39BBA6A7}" dt="2020-09-07T13:51:32.158" v="413"/>
        <pc:sldMkLst>
          <pc:docMk/>
          <pc:sldMk cId="1307204450" sldId="284"/>
        </pc:sldMkLst>
        <pc:spChg chg="mod">
          <ac:chgData name="汪 洋" userId="e3900b88d2e2fa24" providerId="LiveId" clId="{08E35D9F-0ED0-4B74-84B9-464F39BBA6A7}" dt="2020-09-07T13:39:29.684" v="5" actId="20577"/>
          <ac:spMkLst>
            <pc:docMk/>
            <pc:sldMk cId="1307204450" sldId="284"/>
            <ac:spMk id="10" creationId="{00000000-0000-0000-0000-000000000000}"/>
          </ac:spMkLst>
        </pc:spChg>
      </pc:sldChg>
      <pc:sldChg chg="del">
        <pc:chgData name="汪 洋" userId="e3900b88d2e2fa24" providerId="LiveId" clId="{08E35D9F-0ED0-4B74-84B9-464F39BBA6A7}" dt="2020-09-07T13:39:50.326" v="7" actId="47"/>
        <pc:sldMkLst>
          <pc:docMk/>
          <pc:sldMk cId="2074537963" sldId="291"/>
        </pc:sldMkLst>
      </pc:sldChg>
      <pc:sldChg chg="modSp add mod">
        <pc:chgData name="汪 洋" userId="e3900b88d2e2fa24" providerId="LiveId" clId="{08E35D9F-0ED0-4B74-84B9-464F39BBA6A7}" dt="2020-09-07T13:55:50.100" v="428"/>
        <pc:sldMkLst>
          <pc:docMk/>
          <pc:sldMk cId="211448655" sldId="321"/>
        </pc:sldMkLst>
        <pc:spChg chg="mod">
          <ac:chgData name="汪 洋" userId="e3900b88d2e2fa24" providerId="LiveId" clId="{08E35D9F-0ED0-4B74-84B9-464F39BBA6A7}" dt="2020-09-07T13:55:50.100" v="428"/>
          <ac:spMkLst>
            <pc:docMk/>
            <pc:sldMk cId="211448655" sldId="321"/>
            <ac:spMk id="2" creationId="{0445E3D5-3376-48D4-83C5-8A6EC8592AFB}"/>
          </ac:spMkLst>
        </pc:spChg>
        <pc:spChg chg="mod">
          <ac:chgData name="汪 洋" userId="e3900b88d2e2fa24" providerId="LiveId" clId="{08E35D9F-0ED0-4B74-84B9-464F39BBA6A7}" dt="2020-09-07T13:40:02.249" v="18" actId="20577"/>
          <ac:spMkLst>
            <pc:docMk/>
            <pc:sldMk cId="211448655" sldId="321"/>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EE9C6-1DBA-44A5-AEFE-F4337DC359FA}"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E31C4-AB86-4844-B75B-FC06F64CF47B}" type="slidenum">
              <a:rPr lang="zh-CN" altLang="en-US" smtClean="0"/>
              <a:t>‹#›</a:t>
            </a:fld>
            <a:endParaRPr lang="zh-CN" altLang="en-US"/>
          </a:p>
        </p:txBody>
      </p:sp>
    </p:spTree>
    <p:extLst>
      <p:ext uri="{BB962C8B-B14F-4D97-AF65-F5344CB8AC3E}">
        <p14:creationId xmlns:p14="http://schemas.microsoft.com/office/powerpoint/2010/main" val="2867139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FB0E31C4-AB86-4844-B75B-FC06F64CF47B}" type="slidenum">
              <a:rPr lang="zh-CN" altLang="en-US" smtClean="0"/>
              <a:t>1</a:t>
            </a:fld>
            <a:endParaRPr lang="zh-CN" altLang="en-US"/>
          </a:p>
        </p:txBody>
      </p:sp>
    </p:spTree>
    <p:extLst>
      <p:ext uri="{BB962C8B-B14F-4D97-AF65-F5344CB8AC3E}">
        <p14:creationId xmlns:p14="http://schemas.microsoft.com/office/powerpoint/2010/main" val="9462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10</a:t>
            </a:fld>
            <a:endParaRPr lang="zh-CN" altLang="en-US"/>
          </a:p>
        </p:txBody>
      </p:sp>
    </p:spTree>
    <p:extLst>
      <p:ext uri="{BB962C8B-B14F-4D97-AF65-F5344CB8AC3E}">
        <p14:creationId xmlns:p14="http://schemas.microsoft.com/office/powerpoint/2010/main" val="1586922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11</a:t>
            </a:fld>
            <a:endParaRPr lang="zh-CN" altLang="en-US"/>
          </a:p>
        </p:txBody>
      </p:sp>
    </p:spTree>
    <p:extLst>
      <p:ext uri="{BB962C8B-B14F-4D97-AF65-F5344CB8AC3E}">
        <p14:creationId xmlns:p14="http://schemas.microsoft.com/office/powerpoint/2010/main" val="2257677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12</a:t>
            </a:fld>
            <a:endParaRPr lang="zh-CN" altLang="en-US"/>
          </a:p>
        </p:txBody>
      </p:sp>
    </p:spTree>
    <p:extLst>
      <p:ext uri="{BB962C8B-B14F-4D97-AF65-F5344CB8AC3E}">
        <p14:creationId xmlns:p14="http://schemas.microsoft.com/office/powerpoint/2010/main" val="114048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822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290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891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9498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418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9009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20</a:t>
            </a:fld>
            <a:endParaRPr lang="zh-CN" altLang="en-US"/>
          </a:p>
        </p:txBody>
      </p:sp>
    </p:spTree>
    <p:extLst>
      <p:ext uri="{BB962C8B-B14F-4D97-AF65-F5344CB8AC3E}">
        <p14:creationId xmlns:p14="http://schemas.microsoft.com/office/powerpoint/2010/main" val="149378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77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0625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756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822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3</a:t>
            </a:fld>
            <a:endParaRPr lang="zh-CN" altLang="en-US"/>
          </a:p>
        </p:txBody>
      </p:sp>
    </p:spTree>
    <p:extLst>
      <p:ext uri="{BB962C8B-B14F-4D97-AF65-F5344CB8AC3E}">
        <p14:creationId xmlns:p14="http://schemas.microsoft.com/office/powerpoint/2010/main" val="361018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4</a:t>
            </a:fld>
            <a:endParaRPr lang="zh-CN" altLang="en-US"/>
          </a:p>
        </p:txBody>
      </p:sp>
    </p:spTree>
    <p:extLst>
      <p:ext uri="{BB962C8B-B14F-4D97-AF65-F5344CB8AC3E}">
        <p14:creationId xmlns:p14="http://schemas.microsoft.com/office/powerpoint/2010/main" val="151527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5</a:t>
            </a:fld>
            <a:endParaRPr lang="zh-CN" altLang="en-US"/>
          </a:p>
        </p:txBody>
      </p:sp>
    </p:spTree>
    <p:extLst>
      <p:ext uri="{BB962C8B-B14F-4D97-AF65-F5344CB8AC3E}">
        <p14:creationId xmlns:p14="http://schemas.microsoft.com/office/powerpoint/2010/main" val="303140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6</a:t>
            </a:fld>
            <a:endParaRPr lang="zh-CN" altLang="en-US"/>
          </a:p>
        </p:txBody>
      </p:sp>
    </p:spTree>
    <p:extLst>
      <p:ext uri="{BB962C8B-B14F-4D97-AF65-F5344CB8AC3E}">
        <p14:creationId xmlns:p14="http://schemas.microsoft.com/office/powerpoint/2010/main" val="2180826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7</a:t>
            </a:fld>
            <a:endParaRPr lang="zh-CN" altLang="en-US"/>
          </a:p>
        </p:txBody>
      </p:sp>
    </p:spTree>
    <p:extLst>
      <p:ext uri="{BB962C8B-B14F-4D97-AF65-F5344CB8AC3E}">
        <p14:creationId xmlns:p14="http://schemas.microsoft.com/office/powerpoint/2010/main" val="315506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8</a:t>
            </a:fld>
            <a:endParaRPr lang="zh-CN" altLang="en-US"/>
          </a:p>
        </p:txBody>
      </p:sp>
    </p:spTree>
    <p:extLst>
      <p:ext uri="{BB962C8B-B14F-4D97-AF65-F5344CB8AC3E}">
        <p14:creationId xmlns:p14="http://schemas.microsoft.com/office/powerpoint/2010/main" val="426500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9</a:t>
            </a:fld>
            <a:endParaRPr lang="zh-CN" altLang="en-US"/>
          </a:p>
        </p:txBody>
      </p:sp>
    </p:spTree>
    <p:extLst>
      <p:ext uri="{BB962C8B-B14F-4D97-AF65-F5344CB8AC3E}">
        <p14:creationId xmlns:p14="http://schemas.microsoft.com/office/powerpoint/2010/main" val="3393166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858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193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508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340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8560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246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9692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5494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902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34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383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95238"/>
            <a:ext cx="8136904" cy="530077"/>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DB213-29A1-4175-8A84-123ECF563776}" type="datetimeFigureOut">
              <a:rPr lang="zh-CN" altLang="en-US" smtClean="0">
                <a:solidFill>
                  <a:prstClr val="black">
                    <a:tint val="75000"/>
                  </a:prstClr>
                </a:solidFill>
              </a:rPr>
              <a:pPr/>
              <a:t>2024/11/19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F9D3C-14D7-41D4-BB4C-662DDA52ED6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8344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2492896"/>
            <a:ext cx="781126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第九讲 遥感影像分类后处理</a:t>
            </a:r>
          </a:p>
        </p:txBody>
      </p:sp>
      <p:sp>
        <p:nvSpPr>
          <p:cNvPr id="3" name="文本框 2">
            <a:extLst>
              <a:ext uri="{FF2B5EF4-FFF2-40B4-BE49-F238E27FC236}">
                <a16:creationId xmlns:a16="http://schemas.microsoft.com/office/drawing/2014/main" id="{B8917EF0-B6FA-4A41-AA73-F0DAE5338A9A}"/>
              </a:ext>
            </a:extLst>
          </p:cNvPr>
          <p:cNvSpPr txBox="1"/>
          <p:nvPr/>
        </p:nvSpPr>
        <p:spPr>
          <a:xfrm>
            <a:off x="10993" y="148804"/>
            <a:ext cx="4878259" cy="584775"/>
          </a:xfrm>
          <a:prstGeom prst="rect">
            <a:avLst/>
          </a:prstGeom>
          <a:noFill/>
        </p:spPr>
        <p:txBody>
          <a:bodyPr wrap="none" rtlCol="0">
            <a:spAutoFit/>
          </a:bodyPr>
          <a:lstStyle/>
          <a:p>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遥感概论</a:t>
            </a:r>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必修课</a:t>
            </a:r>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上机</a:t>
            </a:r>
          </a:p>
        </p:txBody>
      </p:sp>
    </p:spTree>
    <p:custDataLst>
      <p:tags r:id="rId1"/>
    </p:custDataLst>
    <p:extLst>
      <p:ext uri="{BB962C8B-B14F-4D97-AF65-F5344CB8AC3E}">
        <p14:creationId xmlns:p14="http://schemas.microsoft.com/office/powerpoint/2010/main" val="1307204450"/>
      </p:ext>
    </p:extLst>
  </p:cSld>
  <p:clrMapOvr>
    <a:masterClrMapping/>
  </p:clrMapOvr>
  <mc:AlternateContent xmlns:mc="http://schemas.openxmlformats.org/markup-compatibility/2006" xmlns:p14="http://schemas.microsoft.com/office/powerpoint/2010/main">
    <mc:Choice Requires="p14">
      <p:transition spd="slow" p14:dur="2000" advTm="43627"/>
    </mc:Choice>
    <mc:Fallback xmlns="">
      <p:transition spd="slow" advTm="436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146695"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过滤处理（</a:t>
            </a:r>
            <a:r>
              <a:rPr lang="en-US" altLang="zh-CN" sz="2400" dirty="0">
                <a:latin typeface="Microsoft YaHei UI" panose="020B0503020204020204" pitchFamily="34" charset="-122"/>
              </a:rPr>
              <a:t>Sieve</a:t>
            </a:r>
            <a:r>
              <a:rPr lang="zh-CN" altLang="en-US" sz="2400" dirty="0">
                <a:latin typeface="Microsoft YaHei UI" panose="020B0503020204020204" pitchFamily="34" charset="-122"/>
              </a:rPr>
              <a:t>）</a:t>
            </a:r>
            <a:endParaRPr lang="zh-CN" altLang="en-US" sz="2400" dirty="0"/>
          </a:p>
        </p:txBody>
      </p:sp>
      <p:sp>
        <p:nvSpPr>
          <p:cNvPr id="11" name="内容占位符 2">
            <a:extLst>
              <a:ext uri="{FF2B5EF4-FFF2-40B4-BE49-F238E27FC236}">
                <a16:creationId xmlns:a16="http://schemas.microsoft.com/office/drawing/2014/main" id="{67A68687-C08C-47F2-B201-EB7513CF6D0A}"/>
              </a:ext>
            </a:extLst>
          </p:cNvPr>
          <p:cNvSpPr txBox="1">
            <a:spLocks/>
          </p:cNvSpPr>
          <p:nvPr/>
        </p:nvSpPr>
        <p:spPr>
          <a:xfrm>
            <a:off x="611560" y="2132856"/>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dirty="0"/>
              <a:t>过滤处理（</a:t>
            </a:r>
            <a:r>
              <a:rPr lang="en-US" altLang="zh-CN" sz="2400" dirty="0"/>
              <a:t>Sieve</a:t>
            </a:r>
            <a:r>
              <a:rPr lang="zh-CN" altLang="zh-CN" sz="2400" dirty="0"/>
              <a:t>）解决分类图像中出现的</a:t>
            </a:r>
            <a:r>
              <a:rPr lang="zh-CN" altLang="zh-CN" sz="2400" dirty="0">
                <a:solidFill>
                  <a:srgbClr val="FF0000"/>
                </a:solidFill>
              </a:rPr>
              <a:t>孤岛问题</a:t>
            </a:r>
            <a:r>
              <a:rPr lang="zh-CN" altLang="zh-CN" sz="2400" dirty="0"/>
              <a:t>。过滤处理使用斑点分组方法来消除这些被隔离的分类像元。类别筛选方法通过</a:t>
            </a:r>
            <a:r>
              <a:rPr lang="zh-CN" altLang="zh-CN" sz="2400" dirty="0">
                <a:solidFill>
                  <a:srgbClr val="FF0000"/>
                </a:solidFill>
              </a:rPr>
              <a:t>分析周围的</a:t>
            </a:r>
            <a:r>
              <a:rPr lang="en-US" altLang="zh-CN" sz="2400" dirty="0">
                <a:solidFill>
                  <a:srgbClr val="FF0000"/>
                </a:solidFill>
              </a:rPr>
              <a:t>4</a:t>
            </a:r>
            <a:r>
              <a:rPr lang="zh-CN" altLang="zh-CN" sz="2400" dirty="0">
                <a:solidFill>
                  <a:srgbClr val="FF0000"/>
                </a:solidFill>
              </a:rPr>
              <a:t>个或</a:t>
            </a:r>
            <a:r>
              <a:rPr lang="en-US" altLang="zh-CN" sz="2400" dirty="0">
                <a:solidFill>
                  <a:srgbClr val="FF0000"/>
                </a:solidFill>
              </a:rPr>
              <a:t>8</a:t>
            </a:r>
            <a:r>
              <a:rPr lang="zh-CN" altLang="zh-CN" sz="2400" dirty="0">
                <a:solidFill>
                  <a:srgbClr val="FF0000"/>
                </a:solidFill>
              </a:rPr>
              <a:t>个像元</a:t>
            </a:r>
            <a:r>
              <a:rPr lang="zh-CN" altLang="zh-CN" sz="2400" dirty="0"/>
              <a:t>，判定一个像元是否与周围的像元同组。如果一类中被分析的像元数少于输入的阈值，这些像元就会被</a:t>
            </a:r>
            <a:r>
              <a:rPr lang="zh-CN" altLang="zh-CN" sz="2400" dirty="0">
                <a:solidFill>
                  <a:srgbClr val="FF0000"/>
                </a:solidFill>
              </a:rPr>
              <a:t>从该类中删除</a:t>
            </a:r>
            <a:r>
              <a:rPr lang="zh-CN" altLang="zh-CN" sz="2400" dirty="0"/>
              <a:t>，删除的像元</a:t>
            </a:r>
            <a:r>
              <a:rPr lang="zh-CN" altLang="zh-CN" sz="2400" dirty="0">
                <a:solidFill>
                  <a:srgbClr val="FF0000"/>
                </a:solidFill>
              </a:rPr>
              <a:t>归为未分类的像元（</a:t>
            </a:r>
            <a:r>
              <a:rPr lang="en-US" altLang="zh-CN" sz="2400" dirty="0">
                <a:solidFill>
                  <a:srgbClr val="FF0000"/>
                </a:solidFill>
              </a:rPr>
              <a:t>Unclassified</a:t>
            </a:r>
            <a:r>
              <a:rPr lang="zh-CN" altLang="zh-CN" sz="2400" dirty="0">
                <a:solidFill>
                  <a:srgbClr val="FF0000"/>
                </a:solidFill>
              </a:rPr>
              <a:t>）</a:t>
            </a:r>
            <a:r>
              <a:rPr lang="zh-CN" altLang="zh-CN" sz="2400" dirty="0"/>
              <a:t>。</a:t>
            </a:r>
            <a:endParaRPr lang="en-US" altLang="zh-CN" sz="2400" dirty="0"/>
          </a:p>
          <a:p>
            <a:endParaRPr lang="en-US" altLang="zh-CN" sz="2400" dirty="0"/>
          </a:p>
          <a:p>
            <a:r>
              <a:rPr lang="en-US" altLang="zh-CN" sz="2400" dirty="0"/>
              <a:t>Toolbox /Classification/Post Classification/Sieve Classes</a:t>
            </a:r>
            <a:endParaRPr lang="zh-CN" altLang="en-US" sz="2400" dirty="0"/>
          </a:p>
        </p:txBody>
      </p:sp>
    </p:spTree>
    <p:extLst>
      <p:ext uri="{BB962C8B-B14F-4D97-AF65-F5344CB8AC3E}">
        <p14:creationId xmlns:p14="http://schemas.microsoft.com/office/powerpoint/2010/main" val="20409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79512" y="990628"/>
            <a:ext cx="3146695"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过滤处理（</a:t>
            </a:r>
            <a:r>
              <a:rPr lang="en-US" altLang="zh-CN" sz="2400" dirty="0">
                <a:latin typeface="Microsoft YaHei UI" panose="020B0503020204020204" pitchFamily="34" charset="-122"/>
              </a:rPr>
              <a:t>Sieve</a:t>
            </a:r>
            <a:r>
              <a:rPr lang="zh-CN" altLang="en-US" sz="2400" dirty="0">
                <a:latin typeface="Microsoft YaHei UI" panose="020B0503020204020204" pitchFamily="34" charset="-122"/>
              </a:rPr>
              <a:t>）</a:t>
            </a:r>
            <a:endParaRPr lang="zh-CN" altLang="en-US" sz="2400" dirty="0"/>
          </a:p>
        </p:txBody>
      </p:sp>
      <p:pic>
        <p:nvPicPr>
          <p:cNvPr id="3" name="图片 2">
            <a:extLst>
              <a:ext uri="{FF2B5EF4-FFF2-40B4-BE49-F238E27FC236}">
                <a16:creationId xmlns:a16="http://schemas.microsoft.com/office/drawing/2014/main" id="{E2763D73-0E5E-460E-876F-488B9A3ECFAB}"/>
              </a:ext>
            </a:extLst>
          </p:cNvPr>
          <p:cNvPicPr>
            <a:picLocks noChangeAspect="1"/>
          </p:cNvPicPr>
          <p:nvPr/>
        </p:nvPicPr>
        <p:blipFill>
          <a:blip r:embed="rId3"/>
          <a:stretch>
            <a:fillRect/>
          </a:stretch>
        </p:blipFill>
        <p:spPr>
          <a:xfrm>
            <a:off x="294213" y="1628800"/>
            <a:ext cx="2998800" cy="4089633"/>
          </a:xfrm>
          <a:prstGeom prst="rect">
            <a:avLst/>
          </a:prstGeom>
          <a:ln>
            <a:solidFill>
              <a:schemeClr val="tx1"/>
            </a:solidFill>
          </a:ln>
        </p:spPr>
      </p:pic>
      <p:pic>
        <p:nvPicPr>
          <p:cNvPr id="13" name="图片 12">
            <a:extLst>
              <a:ext uri="{FF2B5EF4-FFF2-40B4-BE49-F238E27FC236}">
                <a16:creationId xmlns:a16="http://schemas.microsoft.com/office/drawing/2014/main" id="{DEA741F4-C4B4-8F5D-2BF5-25E8E26D0739}"/>
              </a:ext>
            </a:extLst>
          </p:cNvPr>
          <p:cNvPicPr>
            <a:picLocks noChangeAspect="1"/>
          </p:cNvPicPr>
          <p:nvPr/>
        </p:nvPicPr>
        <p:blipFill>
          <a:blip r:embed="rId4"/>
          <a:stretch>
            <a:fillRect/>
          </a:stretch>
        </p:blipFill>
        <p:spPr>
          <a:xfrm>
            <a:off x="2699792" y="2420888"/>
            <a:ext cx="2885714" cy="4000000"/>
          </a:xfrm>
          <a:prstGeom prst="rect">
            <a:avLst/>
          </a:prstGeom>
        </p:spPr>
      </p:pic>
      <p:pic>
        <p:nvPicPr>
          <p:cNvPr id="14" name="图片 13">
            <a:extLst>
              <a:ext uri="{FF2B5EF4-FFF2-40B4-BE49-F238E27FC236}">
                <a16:creationId xmlns:a16="http://schemas.microsoft.com/office/drawing/2014/main" id="{038B2D03-C33B-555C-FB4E-E7E111D3F4B5}"/>
              </a:ext>
            </a:extLst>
          </p:cNvPr>
          <p:cNvPicPr>
            <a:picLocks noChangeAspect="1"/>
          </p:cNvPicPr>
          <p:nvPr/>
        </p:nvPicPr>
        <p:blipFill>
          <a:blip r:embed="rId5"/>
          <a:stretch>
            <a:fillRect/>
          </a:stretch>
        </p:blipFill>
        <p:spPr>
          <a:xfrm>
            <a:off x="5391359" y="3389693"/>
            <a:ext cx="3424247" cy="3175211"/>
          </a:xfrm>
          <a:prstGeom prst="rect">
            <a:avLst/>
          </a:prstGeom>
        </p:spPr>
      </p:pic>
    </p:spTree>
    <p:extLst>
      <p:ext uri="{BB962C8B-B14F-4D97-AF65-F5344CB8AC3E}">
        <p14:creationId xmlns:p14="http://schemas.microsoft.com/office/powerpoint/2010/main" val="2830649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146695"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过滤处理（</a:t>
            </a:r>
            <a:r>
              <a:rPr lang="en-US" altLang="zh-CN" sz="2400" dirty="0">
                <a:latin typeface="Microsoft YaHei UI" panose="020B0503020204020204" pitchFamily="34" charset="-122"/>
              </a:rPr>
              <a:t>Sieve</a:t>
            </a:r>
            <a:r>
              <a:rPr lang="zh-CN" altLang="en-US" sz="2400" dirty="0">
                <a:latin typeface="Microsoft YaHei UI" panose="020B0503020204020204" pitchFamily="34" charset="-122"/>
              </a:rPr>
              <a:t>）</a:t>
            </a:r>
            <a:endParaRPr lang="zh-CN" altLang="en-US" sz="2400" dirty="0"/>
          </a:p>
        </p:txBody>
      </p:sp>
      <p:pic>
        <p:nvPicPr>
          <p:cNvPr id="7" name="图片 6">
            <a:extLst>
              <a:ext uri="{FF2B5EF4-FFF2-40B4-BE49-F238E27FC236}">
                <a16:creationId xmlns:a16="http://schemas.microsoft.com/office/drawing/2014/main" id="{6054C502-16D0-46C7-9EF0-43A8656EEEB2}"/>
              </a:ext>
            </a:extLst>
          </p:cNvPr>
          <p:cNvPicPr>
            <a:picLocks noChangeAspect="1"/>
          </p:cNvPicPr>
          <p:nvPr/>
        </p:nvPicPr>
        <p:blipFill>
          <a:blip r:embed="rId3"/>
          <a:stretch>
            <a:fillRect/>
          </a:stretch>
        </p:blipFill>
        <p:spPr>
          <a:xfrm>
            <a:off x="203675" y="2276872"/>
            <a:ext cx="4320000" cy="2708380"/>
          </a:xfrm>
          <a:prstGeom prst="rect">
            <a:avLst/>
          </a:prstGeom>
        </p:spPr>
      </p:pic>
      <p:sp>
        <p:nvSpPr>
          <p:cNvPr id="9" name="矩形 8">
            <a:extLst>
              <a:ext uri="{FF2B5EF4-FFF2-40B4-BE49-F238E27FC236}">
                <a16:creationId xmlns:a16="http://schemas.microsoft.com/office/drawing/2014/main" id="{23FC3FE2-D53D-41C0-ABF5-91F375BC7F85}"/>
              </a:ext>
            </a:extLst>
          </p:cNvPr>
          <p:cNvSpPr/>
          <p:nvPr/>
        </p:nvSpPr>
        <p:spPr>
          <a:xfrm>
            <a:off x="1717344" y="5013176"/>
            <a:ext cx="1107996" cy="369332"/>
          </a:xfrm>
          <a:prstGeom prst="rect">
            <a:avLst/>
          </a:prstGeom>
        </p:spPr>
        <p:txBody>
          <a:bodyPr wrap="none">
            <a:spAutoFit/>
          </a:bodyPr>
          <a:lstStyle/>
          <a:p>
            <a:r>
              <a:rPr lang="zh-CN" altLang="en-US" dirty="0">
                <a:solidFill>
                  <a:srgbClr val="0000FF"/>
                </a:solidFill>
              </a:rPr>
              <a:t>原始分类</a:t>
            </a:r>
            <a:endParaRPr lang="zh-CN" altLang="en-US" dirty="0"/>
          </a:p>
        </p:txBody>
      </p:sp>
      <p:sp>
        <p:nvSpPr>
          <p:cNvPr id="10" name="矩形 9">
            <a:extLst>
              <a:ext uri="{FF2B5EF4-FFF2-40B4-BE49-F238E27FC236}">
                <a16:creationId xmlns:a16="http://schemas.microsoft.com/office/drawing/2014/main" id="{DD923F05-BA32-4ED9-9A02-C03148C995D6}"/>
              </a:ext>
            </a:extLst>
          </p:cNvPr>
          <p:cNvSpPr/>
          <p:nvPr/>
        </p:nvSpPr>
        <p:spPr>
          <a:xfrm>
            <a:off x="6168364" y="5016335"/>
            <a:ext cx="1107996" cy="369332"/>
          </a:xfrm>
          <a:prstGeom prst="rect">
            <a:avLst/>
          </a:prstGeom>
        </p:spPr>
        <p:txBody>
          <a:bodyPr wrap="none">
            <a:spAutoFit/>
          </a:bodyPr>
          <a:lstStyle/>
          <a:p>
            <a:r>
              <a:rPr lang="zh-CN" altLang="en-US" dirty="0">
                <a:solidFill>
                  <a:srgbClr val="0000FF"/>
                </a:solidFill>
              </a:rPr>
              <a:t>过滤处理</a:t>
            </a:r>
          </a:p>
        </p:txBody>
      </p:sp>
      <p:pic>
        <p:nvPicPr>
          <p:cNvPr id="3" name="图片 2">
            <a:extLst>
              <a:ext uri="{FF2B5EF4-FFF2-40B4-BE49-F238E27FC236}">
                <a16:creationId xmlns:a16="http://schemas.microsoft.com/office/drawing/2014/main" id="{9939E9EF-BD8B-4AA7-AF30-8B30F4680BBA}"/>
              </a:ext>
            </a:extLst>
          </p:cNvPr>
          <p:cNvPicPr>
            <a:picLocks noChangeAspect="1"/>
          </p:cNvPicPr>
          <p:nvPr/>
        </p:nvPicPr>
        <p:blipFill>
          <a:blip r:embed="rId4"/>
          <a:stretch>
            <a:fillRect/>
          </a:stretch>
        </p:blipFill>
        <p:spPr>
          <a:xfrm>
            <a:off x="4644008" y="2276872"/>
            <a:ext cx="4320000" cy="2722486"/>
          </a:xfrm>
          <a:prstGeom prst="rect">
            <a:avLst/>
          </a:prstGeom>
        </p:spPr>
      </p:pic>
    </p:spTree>
    <p:extLst>
      <p:ext uri="{BB962C8B-B14F-4D97-AF65-F5344CB8AC3E}">
        <p14:creationId xmlns:p14="http://schemas.microsoft.com/office/powerpoint/2010/main" val="4028013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3</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分类统计</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9" name="内容占位符 3">
            <a:extLst>
              <a:ext uri="{FF2B5EF4-FFF2-40B4-BE49-F238E27FC236}">
                <a16:creationId xmlns:a16="http://schemas.microsoft.com/office/drawing/2014/main" id="{5FFA435E-98DC-4DD5-84A2-9E0547772173}"/>
              </a:ext>
            </a:extLst>
          </p:cNvPr>
          <p:cNvSpPr txBox="1">
            <a:spLocks/>
          </p:cNvSpPr>
          <p:nvPr/>
        </p:nvSpPr>
        <p:spPr>
          <a:xfrm>
            <a:off x="602212" y="1600200"/>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dirty="0"/>
              <a:t>分类统计</a:t>
            </a:r>
            <a:r>
              <a:rPr lang="en-US" altLang="zh-CN" sz="2400" dirty="0"/>
              <a:t>(Class statistics)</a:t>
            </a:r>
            <a:r>
              <a:rPr lang="zh-CN" altLang="zh-CN" sz="2400" dirty="0"/>
              <a:t>可以基于分类结果计算相关输入文件的统计信息。基本统计包括：</a:t>
            </a:r>
            <a:r>
              <a:rPr lang="zh-CN" altLang="zh-CN" sz="2400" dirty="0">
                <a:solidFill>
                  <a:srgbClr val="FF0000"/>
                </a:solidFill>
              </a:rPr>
              <a:t>类别中的像元数</a:t>
            </a:r>
            <a:r>
              <a:rPr lang="zh-CN" altLang="zh-CN" sz="2400" dirty="0"/>
              <a:t>、</a:t>
            </a:r>
            <a:r>
              <a:rPr lang="zh-CN" altLang="zh-CN" sz="2400" dirty="0">
                <a:solidFill>
                  <a:srgbClr val="FF0000"/>
                </a:solidFill>
              </a:rPr>
              <a:t>最小值、最大值、平均值</a:t>
            </a:r>
            <a:r>
              <a:rPr lang="zh-CN" altLang="zh-CN" sz="2400" dirty="0"/>
              <a:t>以及类中每个波段的</a:t>
            </a:r>
            <a:r>
              <a:rPr lang="zh-CN" altLang="zh-CN" sz="2400" dirty="0">
                <a:solidFill>
                  <a:srgbClr val="FF0000"/>
                </a:solidFill>
              </a:rPr>
              <a:t>标准差</a:t>
            </a:r>
            <a:r>
              <a:rPr lang="zh-CN" altLang="zh-CN" sz="2400" dirty="0"/>
              <a:t>等。可以绘制每一类的最小值、最大值、平均值以及标准差，还可以记录每类的直方图，以及</a:t>
            </a:r>
            <a:r>
              <a:rPr lang="zh-CN" altLang="zh-CN" sz="2400" dirty="0">
                <a:solidFill>
                  <a:srgbClr val="FF0000"/>
                </a:solidFill>
              </a:rPr>
              <a:t>计算协方差矩阵、相关矩阵、特征值和特征向量</a:t>
            </a:r>
            <a:r>
              <a:rPr lang="zh-CN" altLang="zh-CN" sz="2400" dirty="0"/>
              <a:t>，并显示所有分类的总结记录。</a:t>
            </a:r>
            <a:endParaRPr lang="en-US" altLang="zh-CN" sz="2400" dirty="0"/>
          </a:p>
          <a:p>
            <a:endParaRPr lang="en-US" altLang="zh-CN" sz="2400" dirty="0"/>
          </a:p>
          <a:p>
            <a:r>
              <a:rPr lang="en-US" altLang="zh-CN" sz="2400" dirty="0"/>
              <a:t>Toolbox/Classification/Post Classification/Class Statistics</a:t>
            </a:r>
            <a:endParaRPr lang="zh-CN" altLang="en-US" sz="2400" dirty="0"/>
          </a:p>
        </p:txBody>
      </p:sp>
    </p:spTree>
    <p:extLst>
      <p:ext uri="{BB962C8B-B14F-4D97-AF65-F5344CB8AC3E}">
        <p14:creationId xmlns:p14="http://schemas.microsoft.com/office/powerpoint/2010/main" val="145647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3</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分类统计</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pic>
        <p:nvPicPr>
          <p:cNvPr id="2" name="图片 1">
            <a:extLst>
              <a:ext uri="{FF2B5EF4-FFF2-40B4-BE49-F238E27FC236}">
                <a16:creationId xmlns:a16="http://schemas.microsoft.com/office/drawing/2014/main" id="{5EEE33EA-D88C-482E-99F9-BD1C4D737811}"/>
              </a:ext>
            </a:extLst>
          </p:cNvPr>
          <p:cNvPicPr>
            <a:picLocks noChangeAspect="1"/>
          </p:cNvPicPr>
          <p:nvPr/>
        </p:nvPicPr>
        <p:blipFill rotWithShape="1">
          <a:blip r:embed="rId3"/>
          <a:srcRect b="39794"/>
          <a:stretch/>
        </p:blipFill>
        <p:spPr>
          <a:xfrm>
            <a:off x="107504" y="1801940"/>
            <a:ext cx="2880000" cy="2384739"/>
          </a:xfrm>
          <a:prstGeom prst="rect">
            <a:avLst/>
          </a:prstGeom>
          <a:ln>
            <a:solidFill>
              <a:schemeClr val="tx1"/>
            </a:solidFill>
          </a:ln>
        </p:spPr>
      </p:pic>
      <p:pic>
        <p:nvPicPr>
          <p:cNvPr id="10" name="图片 9">
            <a:extLst>
              <a:ext uri="{FF2B5EF4-FFF2-40B4-BE49-F238E27FC236}">
                <a16:creationId xmlns:a16="http://schemas.microsoft.com/office/drawing/2014/main" id="{3C0CF4D8-D337-454F-BEAE-667A9B94AF3C}"/>
              </a:ext>
            </a:extLst>
          </p:cNvPr>
          <p:cNvPicPr>
            <a:picLocks noChangeAspect="1"/>
          </p:cNvPicPr>
          <p:nvPr/>
        </p:nvPicPr>
        <p:blipFill>
          <a:blip r:embed="rId4"/>
          <a:stretch>
            <a:fillRect/>
          </a:stretch>
        </p:blipFill>
        <p:spPr>
          <a:xfrm>
            <a:off x="2195736" y="2132856"/>
            <a:ext cx="4320000" cy="3242027"/>
          </a:xfrm>
          <a:prstGeom prst="rect">
            <a:avLst/>
          </a:prstGeom>
          <a:ln>
            <a:solidFill>
              <a:schemeClr val="tx1"/>
            </a:solidFill>
          </a:ln>
        </p:spPr>
      </p:pic>
      <p:pic>
        <p:nvPicPr>
          <p:cNvPr id="11" name="图片 10">
            <a:extLst>
              <a:ext uri="{FF2B5EF4-FFF2-40B4-BE49-F238E27FC236}">
                <a16:creationId xmlns:a16="http://schemas.microsoft.com/office/drawing/2014/main" id="{3BF73284-D77A-41E0-804A-01DBD71BDADB}"/>
              </a:ext>
            </a:extLst>
          </p:cNvPr>
          <p:cNvPicPr>
            <a:picLocks noChangeAspect="1"/>
          </p:cNvPicPr>
          <p:nvPr/>
        </p:nvPicPr>
        <p:blipFill>
          <a:blip r:embed="rId5"/>
          <a:stretch>
            <a:fillRect/>
          </a:stretch>
        </p:blipFill>
        <p:spPr>
          <a:xfrm>
            <a:off x="4542085" y="2924944"/>
            <a:ext cx="4320000" cy="3468278"/>
          </a:xfrm>
          <a:prstGeom prst="rect">
            <a:avLst/>
          </a:prstGeom>
          <a:ln>
            <a:solidFill>
              <a:schemeClr val="tx1"/>
            </a:solidFill>
          </a:ln>
        </p:spPr>
      </p:pic>
      <p:sp>
        <p:nvSpPr>
          <p:cNvPr id="15" name="矩形 14">
            <a:extLst>
              <a:ext uri="{FF2B5EF4-FFF2-40B4-BE49-F238E27FC236}">
                <a16:creationId xmlns:a16="http://schemas.microsoft.com/office/drawing/2014/main" id="{8407C81C-A2D3-49E8-835B-9007B1F8E92C}"/>
              </a:ext>
            </a:extLst>
          </p:cNvPr>
          <p:cNvSpPr/>
          <p:nvPr/>
        </p:nvSpPr>
        <p:spPr>
          <a:xfrm>
            <a:off x="107504" y="1138535"/>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spTree>
    <p:extLst>
      <p:ext uri="{BB962C8B-B14F-4D97-AF65-F5344CB8AC3E}">
        <p14:creationId xmlns:p14="http://schemas.microsoft.com/office/powerpoint/2010/main" val="309674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150CD8E-BF98-F861-1F7D-949A6B89BB4F}"/>
              </a:ext>
            </a:extLst>
          </p:cNvPr>
          <p:cNvPicPr>
            <a:picLocks noChangeAspect="1"/>
          </p:cNvPicPr>
          <p:nvPr/>
        </p:nvPicPr>
        <p:blipFill>
          <a:blip r:embed="rId2"/>
          <a:stretch>
            <a:fillRect/>
          </a:stretch>
        </p:blipFill>
        <p:spPr>
          <a:xfrm>
            <a:off x="251520" y="1613309"/>
            <a:ext cx="2542857" cy="2771429"/>
          </a:xfrm>
          <a:prstGeom prst="rect">
            <a:avLst/>
          </a:prstGeom>
        </p:spPr>
      </p:pic>
      <p:sp>
        <p:nvSpPr>
          <p:cNvPr id="14" name="标题 3">
            <a:extLst>
              <a:ext uri="{FF2B5EF4-FFF2-40B4-BE49-F238E27FC236}">
                <a16:creationId xmlns:a16="http://schemas.microsoft.com/office/drawing/2014/main" id="{52C0352C-1C01-DCF6-A214-ACE2E15351FB}"/>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3</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分类统计</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15" name="矩形 14">
            <a:extLst>
              <a:ext uri="{FF2B5EF4-FFF2-40B4-BE49-F238E27FC236}">
                <a16:creationId xmlns:a16="http://schemas.microsoft.com/office/drawing/2014/main" id="{A7865D8C-93CF-AD26-644E-E667B7752E0F}"/>
              </a:ext>
            </a:extLst>
          </p:cNvPr>
          <p:cNvSpPr/>
          <p:nvPr/>
        </p:nvSpPr>
        <p:spPr>
          <a:xfrm>
            <a:off x="110334" y="945079"/>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pic>
        <p:nvPicPr>
          <p:cNvPr id="17" name="图片 16">
            <a:extLst>
              <a:ext uri="{FF2B5EF4-FFF2-40B4-BE49-F238E27FC236}">
                <a16:creationId xmlns:a16="http://schemas.microsoft.com/office/drawing/2014/main" id="{D1666F88-2B69-EAF3-6A9B-8DA469711910}"/>
              </a:ext>
            </a:extLst>
          </p:cNvPr>
          <p:cNvPicPr>
            <a:picLocks noChangeAspect="1"/>
          </p:cNvPicPr>
          <p:nvPr/>
        </p:nvPicPr>
        <p:blipFill>
          <a:blip r:embed="rId3"/>
          <a:stretch>
            <a:fillRect/>
          </a:stretch>
        </p:blipFill>
        <p:spPr>
          <a:xfrm>
            <a:off x="2970968" y="2204864"/>
            <a:ext cx="3202064" cy="4110758"/>
          </a:xfrm>
          <a:prstGeom prst="rect">
            <a:avLst/>
          </a:prstGeom>
        </p:spPr>
      </p:pic>
      <p:pic>
        <p:nvPicPr>
          <p:cNvPr id="18" name="图片 17">
            <a:extLst>
              <a:ext uri="{FF2B5EF4-FFF2-40B4-BE49-F238E27FC236}">
                <a16:creationId xmlns:a16="http://schemas.microsoft.com/office/drawing/2014/main" id="{4A2DECE7-F1FE-E6F9-A358-74621D1BD66F}"/>
              </a:ext>
            </a:extLst>
          </p:cNvPr>
          <p:cNvPicPr>
            <a:picLocks noChangeAspect="1"/>
          </p:cNvPicPr>
          <p:nvPr/>
        </p:nvPicPr>
        <p:blipFill rotWithShape="1">
          <a:blip r:embed="rId4"/>
          <a:srcRect l="40809"/>
          <a:stretch/>
        </p:blipFill>
        <p:spPr>
          <a:xfrm>
            <a:off x="6349623" y="5369977"/>
            <a:ext cx="2088878" cy="1366847"/>
          </a:xfrm>
          <a:prstGeom prst="rect">
            <a:avLst/>
          </a:prstGeom>
          <a:ln>
            <a:solidFill>
              <a:schemeClr val="tx1"/>
            </a:solidFill>
          </a:ln>
        </p:spPr>
      </p:pic>
    </p:spTree>
    <p:extLst>
      <p:ext uri="{BB962C8B-B14F-4D97-AF65-F5344CB8AC3E}">
        <p14:creationId xmlns:p14="http://schemas.microsoft.com/office/powerpoint/2010/main" val="29217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3</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分类统计</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pic>
        <p:nvPicPr>
          <p:cNvPr id="14" name="图片 13">
            <a:extLst>
              <a:ext uri="{FF2B5EF4-FFF2-40B4-BE49-F238E27FC236}">
                <a16:creationId xmlns:a16="http://schemas.microsoft.com/office/drawing/2014/main" id="{5B4B0422-22FC-4E1F-A869-023A1D61B740}"/>
              </a:ext>
            </a:extLst>
          </p:cNvPr>
          <p:cNvPicPr>
            <a:picLocks noChangeAspect="1"/>
          </p:cNvPicPr>
          <p:nvPr/>
        </p:nvPicPr>
        <p:blipFill>
          <a:blip r:embed="rId3"/>
          <a:stretch>
            <a:fillRect/>
          </a:stretch>
        </p:blipFill>
        <p:spPr>
          <a:xfrm>
            <a:off x="1475656" y="1052736"/>
            <a:ext cx="7177327" cy="5504359"/>
          </a:xfrm>
          <a:prstGeom prst="rect">
            <a:avLst/>
          </a:prstGeom>
        </p:spPr>
      </p:pic>
      <p:sp>
        <p:nvSpPr>
          <p:cNvPr id="15" name="矩形 14">
            <a:extLst>
              <a:ext uri="{FF2B5EF4-FFF2-40B4-BE49-F238E27FC236}">
                <a16:creationId xmlns:a16="http://schemas.microsoft.com/office/drawing/2014/main" id="{8407C81C-A2D3-49E8-835B-9007B1F8E92C}"/>
              </a:ext>
            </a:extLst>
          </p:cNvPr>
          <p:cNvSpPr/>
          <p:nvPr/>
        </p:nvSpPr>
        <p:spPr>
          <a:xfrm>
            <a:off x="107504" y="1138535"/>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结果</a:t>
            </a:r>
            <a:endParaRPr lang="zh-CN" altLang="en-US" sz="2400" dirty="0"/>
          </a:p>
        </p:txBody>
      </p:sp>
    </p:spTree>
    <p:extLst>
      <p:ext uri="{BB962C8B-B14F-4D97-AF65-F5344CB8AC3E}">
        <p14:creationId xmlns:p14="http://schemas.microsoft.com/office/powerpoint/2010/main" val="3299354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4</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分类叠加</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23" name="内容占位符 3">
            <a:extLst>
              <a:ext uri="{FF2B5EF4-FFF2-40B4-BE49-F238E27FC236}">
                <a16:creationId xmlns:a16="http://schemas.microsoft.com/office/drawing/2014/main" id="{3321315E-8CAE-4FF5-9D54-463E9D1B619E}"/>
              </a:ext>
            </a:extLst>
          </p:cNvPr>
          <p:cNvSpPr txBox="1">
            <a:spLocks/>
          </p:cNvSpPr>
          <p:nvPr/>
        </p:nvSpPr>
        <p:spPr>
          <a:xfrm>
            <a:off x="602212" y="1600200"/>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dirty="0"/>
              <a:t>分类叠加（</a:t>
            </a:r>
            <a:r>
              <a:rPr lang="en-US" altLang="zh-CN" sz="2400" dirty="0"/>
              <a:t>Overlay Classes</a:t>
            </a:r>
            <a:r>
              <a:rPr lang="zh-CN" altLang="zh-CN" sz="2400" dirty="0"/>
              <a:t>）功能，可以将分类结果的各种类别叠加在一幅</a:t>
            </a:r>
            <a:r>
              <a:rPr lang="en-US" altLang="zh-CN" sz="2400" dirty="0"/>
              <a:t>RGB</a:t>
            </a:r>
            <a:r>
              <a:rPr lang="zh-CN" altLang="zh-CN" sz="2400" dirty="0"/>
              <a:t>彩色合成图或者灰度图像上，从而生成一幅</a:t>
            </a:r>
            <a:r>
              <a:rPr lang="en-US" altLang="zh-CN" sz="2400" dirty="0"/>
              <a:t>RGB </a:t>
            </a:r>
            <a:r>
              <a:rPr lang="zh-CN" altLang="zh-CN" sz="2400" dirty="0"/>
              <a:t>图像。如果要想得到较好的效果，在叠加之前，背景图像经过拉伸并保存为字节型（</a:t>
            </a:r>
            <a:r>
              <a:rPr lang="en-US" altLang="zh-CN" sz="2400" dirty="0"/>
              <a:t>8bit</a:t>
            </a:r>
            <a:r>
              <a:rPr lang="zh-CN" altLang="zh-CN" sz="2400" dirty="0"/>
              <a:t>）图像</a:t>
            </a:r>
            <a:r>
              <a:rPr lang="zh-CN" altLang="en-US" sz="2400" dirty="0"/>
              <a:t>。</a:t>
            </a:r>
            <a:endParaRPr lang="en-US" altLang="zh-CN" sz="2400" dirty="0"/>
          </a:p>
          <a:p>
            <a:endParaRPr lang="en-US" altLang="zh-CN" sz="2400" dirty="0"/>
          </a:p>
          <a:p>
            <a:endParaRPr lang="en-US" altLang="zh-CN" sz="2400" dirty="0"/>
          </a:p>
          <a:p>
            <a:r>
              <a:rPr lang="en-US" altLang="zh-CN" sz="2400" dirty="0"/>
              <a:t>Toolbox/Classification/Post Classification/Overlay Classes</a:t>
            </a:r>
            <a:endParaRPr lang="zh-CN" altLang="en-US" sz="2400" dirty="0"/>
          </a:p>
        </p:txBody>
      </p:sp>
    </p:spTree>
    <p:extLst>
      <p:ext uri="{BB962C8B-B14F-4D97-AF65-F5344CB8AC3E}">
        <p14:creationId xmlns:p14="http://schemas.microsoft.com/office/powerpoint/2010/main" val="17503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4</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分类叠加</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pic>
        <p:nvPicPr>
          <p:cNvPr id="7" name="图片 6">
            <a:extLst>
              <a:ext uri="{FF2B5EF4-FFF2-40B4-BE49-F238E27FC236}">
                <a16:creationId xmlns:a16="http://schemas.microsoft.com/office/drawing/2014/main" id="{1D2319C3-5BAB-4461-9987-B9B382CC2286}"/>
              </a:ext>
            </a:extLst>
          </p:cNvPr>
          <p:cNvPicPr>
            <a:picLocks noChangeAspect="1"/>
          </p:cNvPicPr>
          <p:nvPr/>
        </p:nvPicPr>
        <p:blipFill>
          <a:blip r:embed="rId3"/>
          <a:stretch>
            <a:fillRect/>
          </a:stretch>
        </p:blipFill>
        <p:spPr>
          <a:xfrm>
            <a:off x="191807" y="1706424"/>
            <a:ext cx="2448272" cy="4968553"/>
          </a:xfrm>
          <a:prstGeom prst="rect">
            <a:avLst/>
          </a:prstGeom>
          <a:ln>
            <a:solidFill>
              <a:schemeClr val="tx1"/>
            </a:solidFill>
          </a:ln>
        </p:spPr>
      </p:pic>
      <p:sp>
        <p:nvSpPr>
          <p:cNvPr id="9" name="矩形 8">
            <a:extLst>
              <a:ext uri="{FF2B5EF4-FFF2-40B4-BE49-F238E27FC236}">
                <a16:creationId xmlns:a16="http://schemas.microsoft.com/office/drawing/2014/main" id="{9D050CD7-D315-4F81-8474-BFD7EA18EBF4}"/>
              </a:ext>
            </a:extLst>
          </p:cNvPr>
          <p:cNvSpPr/>
          <p:nvPr/>
        </p:nvSpPr>
        <p:spPr>
          <a:xfrm>
            <a:off x="107504" y="1138535"/>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pic>
        <p:nvPicPr>
          <p:cNvPr id="8" name="图片 7">
            <a:extLst>
              <a:ext uri="{FF2B5EF4-FFF2-40B4-BE49-F238E27FC236}">
                <a16:creationId xmlns:a16="http://schemas.microsoft.com/office/drawing/2014/main" id="{C1F8AF5B-E85E-445C-989A-3420855BFA68}"/>
              </a:ext>
            </a:extLst>
          </p:cNvPr>
          <p:cNvPicPr>
            <a:picLocks noChangeAspect="1"/>
          </p:cNvPicPr>
          <p:nvPr/>
        </p:nvPicPr>
        <p:blipFill>
          <a:blip r:embed="rId4"/>
          <a:stretch>
            <a:fillRect/>
          </a:stretch>
        </p:blipFill>
        <p:spPr>
          <a:xfrm>
            <a:off x="2784029" y="1166040"/>
            <a:ext cx="5460379" cy="2879428"/>
          </a:xfrm>
          <a:prstGeom prst="rect">
            <a:avLst/>
          </a:prstGeom>
          <a:ln>
            <a:solidFill>
              <a:schemeClr val="tx1"/>
            </a:solidFill>
          </a:ln>
        </p:spPr>
      </p:pic>
      <p:pic>
        <p:nvPicPr>
          <p:cNvPr id="10" name="图片 9">
            <a:extLst>
              <a:ext uri="{FF2B5EF4-FFF2-40B4-BE49-F238E27FC236}">
                <a16:creationId xmlns:a16="http://schemas.microsoft.com/office/drawing/2014/main" id="{7D7C21FC-48BF-49FE-9CE9-2EF3A0A8BBFB}"/>
              </a:ext>
            </a:extLst>
          </p:cNvPr>
          <p:cNvPicPr>
            <a:picLocks noChangeAspect="1"/>
          </p:cNvPicPr>
          <p:nvPr/>
        </p:nvPicPr>
        <p:blipFill>
          <a:blip r:embed="rId5"/>
          <a:stretch>
            <a:fillRect/>
          </a:stretch>
        </p:blipFill>
        <p:spPr>
          <a:xfrm>
            <a:off x="6084168" y="3405708"/>
            <a:ext cx="2706988" cy="3335660"/>
          </a:xfrm>
          <a:prstGeom prst="rect">
            <a:avLst/>
          </a:prstGeom>
          <a:ln>
            <a:solidFill>
              <a:schemeClr val="tx1"/>
            </a:solidFill>
          </a:ln>
        </p:spPr>
      </p:pic>
      <p:sp>
        <p:nvSpPr>
          <p:cNvPr id="11" name="矩形 10">
            <a:extLst>
              <a:ext uri="{FF2B5EF4-FFF2-40B4-BE49-F238E27FC236}">
                <a16:creationId xmlns:a16="http://schemas.microsoft.com/office/drawing/2014/main" id="{699AE555-1A1E-43C9-9F1C-57E1AF8A6B30}"/>
              </a:ext>
            </a:extLst>
          </p:cNvPr>
          <p:cNvSpPr/>
          <p:nvPr/>
        </p:nvSpPr>
        <p:spPr>
          <a:xfrm>
            <a:off x="2884796" y="5373216"/>
            <a:ext cx="2954655" cy="461665"/>
          </a:xfrm>
          <a:prstGeom prst="rect">
            <a:avLst/>
          </a:prstGeom>
        </p:spPr>
        <p:txBody>
          <a:bodyPr wrap="none">
            <a:spAutoFit/>
          </a:bodyPr>
          <a:lstStyle/>
          <a:p>
            <a:r>
              <a:rPr lang="zh-CN" altLang="en-US" sz="2400" dirty="0">
                <a:solidFill>
                  <a:srgbClr val="0000FF"/>
                </a:solidFill>
              </a:rPr>
              <a:t>先拉伸，下一步叠加</a:t>
            </a:r>
          </a:p>
        </p:txBody>
      </p:sp>
    </p:spTree>
    <p:extLst>
      <p:ext uri="{BB962C8B-B14F-4D97-AF65-F5344CB8AC3E}">
        <p14:creationId xmlns:p14="http://schemas.microsoft.com/office/powerpoint/2010/main" val="1396334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4</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分类叠加</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pic>
        <p:nvPicPr>
          <p:cNvPr id="2" name="图片 1">
            <a:extLst>
              <a:ext uri="{FF2B5EF4-FFF2-40B4-BE49-F238E27FC236}">
                <a16:creationId xmlns:a16="http://schemas.microsoft.com/office/drawing/2014/main" id="{84915732-8DB7-498D-BB4A-EBD5A400429A}"/>
              </a:ext>
            </a:extLst>
          </p:cNvPr>
          <p:cNvPicPr>
            <a:picLocks noChangeAspect="1"/>
          </p:cNvPicPr>
          <p:nvPr/>
        </p:nvPicPr>
        <p:blipFill>
          <a:blip r:embed="rId3"/>
          <a:stretch>
            <a:fillRect/>
          </a:stretch>
        </p:blipFill>
        <p:spPr>
          <a:xfrm>
            <a:off x="179512" y="2204864"/>
            <a:ext cx="2880000" cy="3947652"/>
          </a:xfrm>
          <a:prstGeom prst="rect">
            <a:avLst/>
          </a:prstGeom>
          <a:ln>
            <a:solidFill>
              <a:schemeClr val="tx1"/>
            </a:solidFill>
          </a:ln>
        </p:spPr>
      </p:pic>
      <p:sp>
        <p:nvSpPr>
          <p:cNvPr id="9" name="矩形 8">
            <a:extLst>
              <a:ext uri="{FF2B5EF4-FFF2-40B4-BE49-F238E27FC236}">
                <a16:creationId xmlns:a16="http://schemas.microsoft.com/office/drawing/2014/main" id="{9D050CD7-D315-4F81-8474-BFD7EA18EBF4}"/>
              </a:ext>
            </a:extLst>
          </p:cNvPr>
          <p:cNvSpPr/>
          <p:nvPr/>
        </p:nvSpPr>
        <p:spPr>
          <a:xfrm>
            <a:off x="107504" y="1138535"/>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pic>
        <p:nvPicPr>
          <p:cNvPr id="11" name="图片 10">
            <a:extLst>
              <a:ext uri="{FF2B5EF4-FFF2-40B4-BE49-F238E27FC236}">
                <a16:creationId xmlns:a16="http://schemas.microsoft.com/office/drawing/2014/main" id="{7C615C9F-127B-4692-8855-72F93C8F04F7}"/>
              </a:ext>
            </a:extLst>
          </p:cNvPr>
          <p:cNvPicPr>
            <a:picLocks noChangeAspect="1"/>
          </p:cNvPicPr>
          <p:nvPr/>
        </p:nvPicPr>
        <p:blipFill>
          <a:blip r:embed="rId4"/>
          <a:stretch>
            <a:fillRect/>
          </a:stretch>
        </p:blipFill>
        <p:spPr>
          <a:xfrm>
            <a:off x="1763688" y="908720"/>
            <a:ext cx="2867046" cy="4133880"/>
          </a:xfrm>
          <a:prstGeom prst="rect">
            <a:avLst/>
          </a:prstGeom>
          <a:ln>
            <a:solidFill>
              <a:schemeClr val="tx1"/>
            </a:solidFill>
          </a:ln>
        </p:spPr>
      </p:pic>
      <p:pic>
        <p:nvPicPr>
          <p:cNvPr id="12" name="图片 11">
            <a:extLst>
              <a:ext uri="{FF2B5EF4-FFF2-40B4-BE49-F238E27FC236}">
                <a16:creationId xmlns:a16="http://schemas.microsoft.com/office/drawing/2014/main" id="{9348F8B2-52A5-4882-9D18-959C6A88CF1F}"/>
              </a:ext>
            </a:extLst>
          </p:cNvPr>
          <p:cNvPicPr>
            <a:picLocks noChangeAspect="1"/>
          </p:cNvPicPr>
          <p:nvPr/>
        </p:nvPicPr>
        <p:blipFill>
          <a:blip r:embed="rId5"/>
          <a:stretch>
            <a:fillRect/>
          </a:stretch>
        </p:blipFill>
        <p:spPr>
          <a:xfrm>
            <a:off x="3779912" y="1600200"/>
            <a:ext cx="5076862" cy="3810028"/>
          </a:xfrm>
          <a:prstGeom prst="rect">
            <a:avLst/>
          </a:prstGeom>
          <a:ln>
            <a:solidFill>
              <a:schemeClr val="tx1"/>
            </a:solidFill>
          </a:ln>
        </p:spPr>
      </p:pic>
      <p:pic>
        <p:nvPicPr>
          <p:cNvPr id="13" name="图片 12">
            <a:extLst>
              <a:ext uri="{FF2B5EF4-FFF2-40B4-BE49-F238E27FC236}">
                <a16:creationId xmlns:a16="http://schemas.microsoft.com/office/drawing/2014/main" id="{86BCB2A7-AC9C-4099-B9EA-A407B79095FC}"/>
              </a:ext>
            </a:extLst>
          </p:cNvPr>
          <p:cNvPicPr>
            <a:picLocks noChangeAspect="1"/>
          </p:cNvPicPr>
          <p:nvPr/>
        </p:nvPicPr>
        <p:blipFill>
          <a:blip r:embed="rId6"/>
          <a:stretch>
            <a:fillRect/>
          </a:stretch>
        </p:blipFill>
        <p:spPr>
          <a:xfrm>
            <a:off x="5796136" y="2250929"/>
            <a:ext cx="2676545" cy="4505358"/>
          </a:xfrm>
          <a:prstGeom prst="rect">
            <a:avLst/>
          </a:prstGeom>
          <a:ln>
            <a:solidFill>
              <a:schemeClr val="tx1"/>
            </a:solidFill>
          </a:ln>
        </p:spPr>
      </p:pic>
    </p:spTree>
    <p:extLst>
      <p:ext uri="{BB962C8B-B14F-4D97-AF65-F5344CB8AC3E}">
        <p14:creationId xmlns:p14="http://schemas.microsoft.com/office/powerpoint/2010/main" val="340675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pPr lvl="0">
              <a:defRPr/>
            </a:pPr>
            <a:r>
              <a:rPr kumimoji="0" lang="en-US" altLang="zh-CN"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1</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sz="4000" dirty="0">
                <a:solidFill>
                  <a:srgbClr val="121212"/>
                </a:solidFill>
                <a:latin typeface="Times New Roman" panose="02020603050405020304" pitchFamily="18" charset="0"/>
                <a:cs typeface="Times New Roman" panose="02020603050405020304" pitchFamily="18" charset="0"/>
              </a:rPr>
              <a:t>目录</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6" name="内容占位符 3">
            <a:extLst>
              <a:ext uri="{FF2B5EF4-FFF2-40B4-BE49-F238E27FC236}">
                <a16:creationId xmlns:a16="http://schemas.microsoft.com/office/drawing/2014/main" id="{C8E298CE-E86E-4CED-B399-92543695C8ED}"/>
              </a:ext>
            </a:extLst>
          </p:cNvPr>
          <p:cNvSpPr txBox="1">
            <a:spLocks/>
          </p:cNvSpPr>
          <p:nvPr/>
        </p:nvSpPr>
        <p:spPr>
          <a:xfrm>
            <a:off x="467544" y="1166018"/>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200000"/>
              </a:lnSpc>
            </a:pPr>
            <a:r>
              <a:rPr lang="zh-CN" altLang="en-US" dirty="0"/>
              <a:t>小斑块去除</a:t>
            </a:r>
            <a:endParaRPr lang="en-US" altLang="zh-CN" dirty="0"/>
          </a:p>
          <a:p>
            <a:pPr algn="ctr">
              <a:lnSpc>
                <a:spcPct val="200000"/>
              </a:lnSpc>
            </a:pPr>
            <a:r>
              <a:rPr lang="zh-CN" altLang="en-US" dirty="0"/>
              <a:t>分类统计</a:t>
            </a:r>
            <a:endParaRPr lang="en-US" altLang="zh-CN" dirty="0"/>
          </a:p>
          <a:p>
            <a:pPr algn="ctr">
              <a:lnSpc>
                <a:spcPct val="200000"/>
              </a:lnSpc>
            </a:pPr>
            <a:r>
              <a:rPr lang="zh-CN" altLang="en-US" dirty="0"/>
              <a:t>分类叠加</a:t>
            </a:r>
            <a:endParaRPr lang="en-US" altLang="zh-CN" dirty="0"/>
          </a:p>
          <a:p>
            <a:pPr algn="ctr">
              <a:lnSpc>
                <a:spcPct val="200000"/>
              </a:lnSpc>
            </a:pPr>
            <a:r>
              <a:rPr lang="zh-CN" altLang="en-US" dirty="0"/>
              <a:t>分类结果转矢量</a:t>
            </a:r>
            <a:endParaRPr lang="en-US" altLang="zh-CN" dirty="0"/>
          </a:p>
        </p:txBody>
      </p:sp>
    </p:spTree>
    <p:extLst>
      <p:ext uri="{BB962C8B-B14F-4D97-AF65-F5344CB8AC3E}">
        <p14:creationId xmlns:p14="http://schemas.microsoft.com/office/powerpoint/2010/main" val="48261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FE04A5-0E10-4E83-8DC9-283DE19B7821}"/>
              </a:ext>
            </a:extLst>
          </p:cNvPr>
          <p:cNvSpPr/>
          <p:nvPr/>
        </p:nvSpPr>
        <p:spPr>
          <a:xfrm>
            <a:off x="107504" y="1138535"/>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结果</a:t>
            </a:r>
            <a:endParaRPr lang="zh-CN" altLang="en-US" sz="2400" dirty="0"/>
          </a:p>
        </p:txBody>
      </p:sp>
      <p:pic>
        <p:nvPicPr>
          <p:cNvPr id="7" name="图片 6">
            <a:extLst>
              <a:ext uri="{FF2B5EF4-FFF2-40B4-BE49-F238E27FC236}">
                <a16:creationId xmlns:a16="http://schemas.microsoft.com/office/drawing/2014/main" id="{6054C502-16D0-46C7-9EF0-43A8656EEEB2}"/>
              </a:ext>
            </a:extLst>
          </p:cNvPr>
          <p:cNvPicPr>
            <a:picLocks noChangeAspect="1"/>
          </p:cNvPicPr>
          <p:nvPr/>
        </p:nvPicPr>
        <p:blipFill>
          <a:blip r:embed="rId3"/>
          <a:stretch>
            <a:fillRect/>
          </a:stretch>
        </p:blipFill>
        <p:spPr>
          <a:xfrm>
            <a:off x="203675" y="2276872"/>
            <a:ext cx="4320000" cy="2708380"/>
          </a:xfrm>
          <a:prstGeom prst="rect">
            <a:avLst/>
          </a:prstGeom>
        </p:spPr>
      </p:pic>
      <p:sp>
        <p:nvSpPr>
          <p:cNvPr id="9" name="矩形 8">
            <a:extLst>
              <a:ext uri="{FF2B5EF4-FFF2-40B4-BE49-F238E27FC236}">
                <a16:creationId xmlns:a16="http://schemas.microsoft.com/office/drawing/2014/main" id="{23FC3FE2-D53D-41C0-ABF5-91F375BC7F85}"/>
              </a:ext>
            </a:extLst>
          </p:cNvPr>
          <p:cNvSpPr/>
          <p:nvPr/>
        </p:nvSpPr>
        <p:spPr>
          <a:xfrm>
            <a:off x="1717344" y="5013176"/>
            <a:ext cx="1107996" cy="369332"/>
          </a:xfrm>
          <a:prstGeom prst="rect">
            <a:avLst/>
          </a:prstGeom>
        </p:spPr>
        <p:txBody>
          <a:bodyPr wrap="none">
            <a:spAutoFit/>
          </a:bodyPr>
          <a:lstStyle/>
          <a:p>
            <a:r>
              <a:rPr lang="zh-CN" altLang="en-US" dirty="0">
                <a:solidFill>
                  <a:srgbClr val="0000FF"/>
                </a:solidFill>
              </a:rPr>
              <a:t>原始分类</a:t>
            </a:r>
            <a:endParaRPr lang="zh-CN" altLang="en-US" dirty="0"/>
          </a:p>
        </p:txBody>
      </p:sp>
      <p:sp>
        <p:nvSpPr>
          <p:cNvPr id="10" name="矩形 9">
            <a:extLst>
              <a:ext uri="{FF2B5EF4-FFF2-40B4-BE49-F238E27FC236}">
                <a16:creationId xmlns:a16="http://schemas.microsoft.com/office/drawing/2014/main" id="{DD923F05-BA32-4ED9-9A02-C03148C995D6}"/>
              </a:ext>
            </a:extLst>
          </p:cNvPr>
          <p:cNvSpPr/>
          <p:nvPr/>
        </p:nvSpPr>
        <p:spPr>
          <a:xfrm>
            <a:off x="6168364" y="5016335"/>
            <a:ext cx="1107996" cy="369332"/>
          </a:xfrm>
          <a:prstGeom prst="rect">
            <a:avLst/>
          </a:prstGeom>
        </p:spPr>
        <p:txBody>
          <a:bodyPr wrap="none">
            <a:spAutoFit/>
          </a:bodyPr>
          <a:lstStyle/>
          <a:p>
            <a:r>
              <a:rPr lang="zh-CN" altLang="en-US" dirty="0">
                <a:solidFill>
                  <a:srgbClr val="0000FF"/>
                </a:solidFill>
              </a:rPr>
              <a:t>分类叠加</a:t>
            </a:r>
          </a:p>
        </p:txBody>
      </p:sp>
      <p:sp>
        <p:nvSpPr>
          <p:cNvPr id="8" name="标题 3">
            <a:extLst>
              <a:ext uri="{FF2B5EF4-FFF2-40B4-BE49-F238E27FC236}">
                <a16:creationId xmlns:a16="http://schemas.microsoft.com/office/drawing/2014/main" id="{64C10FBB-C52B-4337-B32A-F118B96BE68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noProof="0" dirty="0">
                <a:solidFill>
                  <a:prstClr val="black"/>
                </a:solidFill>
              </a:rPr>
              <a:t>4</a:t>
            </a:r>
            <a:r>
              <a:rPr kumimoji="0" lang="zh-CN" altLang="en-US" sz="3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j-cs"/>
              </a:rPr>
              <a:t>、</a:t>
            </a:r>
            <a:r>
              <a:rPr lang="zh-CN" altLang="en-US" dirty="0">
                <a:solidFill>
                  <a:prstClr val="black"/>
                </a:solidFill>
              </a:rPr>
              <a:t>分类叠加</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pic>
        <p:nvPicPr>
          <p:cNvPr id="11" name="图片 10">
            <a:extLst>
              <a:ext uri="{FF2B5EF4-FFF2-40B4-BE49-F238E27FC236}">
                <a16:creationId xmlns:a16="http://schemas.microsoft.com/office/drawing/2014/main" id="{289DE24A-566A-40C8-8AF9-F51A234ABF1D}"/>
              </a:ext>
            </a:extLst>
          </p:cNvPr>
          <p:cNvPicPr>
            <a:picLocks noChangeAspect="1"/>
          </p:cNvPicPr>
          <p:nvPr/>
        </p:nvPicPr>
        <p:blipFill>
          <a:blip r:embed="rId4"/>
          <a:stretch>
            <a:fillRect/>
          </a:stretch>
        </p:blipFill>
        <p:spPr>
          <a:xfrm>
            <a:off x="4644008" y="2277873"/>
            <a:ext cx="4320000" cy="2707379"/>
          </a:xfrm>
          <a:prstGeom prst="rect">
            <a:avLst/>
          </a:prstGeom>
        </p:spPr>
      </p:pic>
    </p:spTree>
    <p:extLst>
      <p:ext uri="{BB962C8B-B14F-4D97-AF65-F5344CB8AC3E}">
        <p14:creationId xmlns:p14="http://schemas.microsoft.com/office/powerpoint/2010/main" val="140479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5</a:t>
            </a:r>
            <a:r>
              <a:rPr lang="zh-CN" altLang="en-US" dirty="0">
                <a:solidFill>
                  <a:schemeClr val="tx1"/>
                </a:solidFill>
              </a:rPr>
              <a:t>、分类结果转矢量</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4" name="内容占位符 3">
            <a:extLst>
              <a:ext uri="{FF2B5EF4-FFF2-40B4-BE49-F238E27FC236}">
                <a16:creationId xmlns:a16="http://schemas.microsoft.com/office/drawing/2014/main" id="{7C057D36-43CB-4ADE-A7AC-73D4A2A1626B}"/>
              </a:ext>
            </a:extLst>
          </p:cNvPr>
          <p:cNvSpPr txBox="1">
            <a:spLocks/>
          </p:cNvSpPr>
          <p:nvPr/>
        </p:nvSpPr>
        <p:spPr>
          <a:xfrm>
            <a:off x="602212" y="1600200"/>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a:t>可以利用</a:t>
            </a:r>
            <a:r>
              <a:rPr lang="en-US" altLang="zh-CN"/>
              <a:t>ENVI</a:t>
            </a:r>
            <a:r>
              <a:rPr lang="zh-CN" altLang="zh-CN"/>
              <a:t>提供的</a:t>
            </a:r>
            <a:r>
              <a:rPr lang="en-US" altLang="zh-CN"/>
              <a:t>Classification to Vector</a:t>
            </a:r>
            <a:r>
              <a:rPr lang="zh-CN" altLang="zh-CN"/>
              <a:t>工具，将分类结果转换为矢量文件</a:t>
            </a:r>
            <a:endParaRPr lang="en-US" altLang="zh-CN"/>
          </a:p>
          <a:p>
            <a:endParaRPr lang="en-US" altLang="zh-CN"/>
          </a:p>
          <a:p>
            <a:r>
              <a:rPr lang="en-US" altLang="zh-CN"/>
              <a:t>Toolbox /Classification/Post Classification/Classification to Vector</a:t>
            </a:r>
            <a:endParaRPr lang="zh-CN" altLang="en-US" dirty="0"/>
          </a:p>
        </p:txBody>
      </p:sp>
    </p:spTree>
    <p:extLst>
      <p:ext uri="{BB962C8B-B14F-4D97-AF65-F5344CB8AC3E}">
        <p14:creationId xmlns:p14="http://schemas.microsoft.com/office/powerpoint/2010/main" val="833334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5</a:t>
            </a:r>
            <a:r>
              <a:rPr lang="zh-CN" altLang="en-US" dirty="0">
                <a:solidFill>
                  <a:schemeClr val="tx1"/>
                </a:solidFill>
              </a:rPr>
              <a:t>、分类结果转矢量</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6" name="矩形 5">
            <a:extLst>
              <a:ext uri="{FF2B5EF4-FFF2-40B4-BE49-F238E27FC236}">
                <a16:creationId xmlns:a16="http://schemas.microsoft.com/office/drawing/2014/main" id="{B3172B42-C645-436A-AE80-4FE9AC24788E}"/>
              </a:ext>
            </a:extLst>
          </p:cNvPr>
          <p:cNvSpPr/>
          <p:nvPr/>
        </p:nvSpPr>
        <p:spPr>
          <a:xfrm>
            <a:off x="395536" y="922413"/>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pic>
        <p:nvPicPr>
          <p:cNvPr id="2" name="图片 1">
            <a:extLst>
              <a:ext uri="{FF2B5EF4-FFF2-40B4-BE49-F238E27FC236}">
                <a16:creationId xmlns:a16="http://schemas.microsoft.com/office/drawing/2014/main" id="{792CB8CA-1A6D-4C24-8432-06B734FFB6B5}"/>
              </a:ext>
            </a:extLst>
          </p:cNvPr>
          <p:cNvPicPr>
            <a:picLocks noChangeAspect="1"/>
          </p:cNvPicPr>
          <p:nvPr/>
        </p:nvPicPr>
        <p:blipFill>
          <a:blip r:embed="rId3"/>
          <a:stretch>
            <a:fillRect/>
          </a:stretch>
        </p:blipFill>
        <p:spPr>
          <a:xfrm>
            <a:off x="252001" y="1440337"/>
            <a:ext cx="2880000" cy="3977326"/>
          </a:xfrm>
          <a:prstGeom prst="rect">
            <a:avLst/>
          </a:prstGeom>
          <a:ln>
            <a:solidFill>
              <a:schemeClr val="tx1"/>
            </a:solidFill>
          </a:ln>
        </p:spPr>
      </p:pic>
      <p:pic>
        <p:nvPicPr>
          <p:cNvPr id="8" name="图片 7">
            <a:extLst>
              <a:ext uri="{FF2B5EF4-FFF2-40B4-BE49-F238E27FC236}">
                <a16:creationId xmlns:a16="http://schemas.microsoft.com/office/drawing/2014/main" id="{ACD3FBAE-73C4-4122-E734-21F9CFDE086D}"/>
              </a:ext>
            </a:extLst>
          </p:cNvPr>
          <p:cNvPicPr>
            <a:picLocks noChangeAspect="1"/>
          </p:cNvPicPr>
          <p:nvPr/>
        </p:nvPicPr>
        <p:blipFill>
          <a:blip r:embed="rId4"/>
          <a:stretch>
            <a:fillRect/>
          </a:stretch>
        </p:blipFill>
        <p:spPr>
          <a:xfrm>
            <a:off x="2771800" y="2243990"/>
            <a:ext cx="2866667" cy="3914286"/>
          </a:xfrm>
          <a:prstGeom prst="rect">
            <a:avLst/>
          </a:prstGeom>
        </p:spPr>
      </p:pic>
      <p:pic>
        <p:nvPicPr>
          <p:cNvPr id="15" name="图片 14">
            <a:extLst>
              <a:ext uri="{FF2B5EF4-FFF2-40B4-BE49-F238E27FC236}">
                <a16:creationId xmlns:a16="http://schemas.microsoft.com/office/drawing/2014/main" id="{92889A50-AC56-4424-6481-B60BE57DC5A5}"/>
              </a:ext>
            </a:extLst>
          </p:cNvPr>
          <p:cNvPicPr>
            <a:picLocks noChangeAspect="1"/>
          </p:cNvPicPr>
          <p:nvPr/>
        </p:nvPicPr>
        <p:blipFill>
          <a:blip r:embed="rId5"/>
          <a:stretch>
            <a:fillRect/>
          </a:stretch>
        </p:blipFill>
        <p:spPr>
          <a:xfrm>
            <a:off x="5723647" y="4004714"/>
            <a:ext cx="3168352" cy="2736654"/>
          </a:xfrm>
          <a:prstGeom prst="rect">
            <a:avLst/>
          </a:prstGeom>
        </p:spPr>
      </p:pic>
    </p:spTree>
    <p:extLst>
      <p:ext uri="{BB962C8B-B14F-4D97-AF65-F5344CB8AC3E}">
        <p14:creationId xmlns:p14="http://schemas.microsoft.com/office/powerpoint/2010/main" val="3317930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5</a:t>
            </a:r>
            <a:r>
              <a:rPr lang="zh-CN" altLang="en-US" dirty="0">
                <a:solidFill>
                  <a:schemeClr val="tx1"/>
                </a:solidFill>
              </a:rPr>
              <a:t>、分类结果转矢量</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itchFamily="34" charset="-122"/>
              <a:cs typeface="+mj-cs"/>
            </a:endParaRPr>
          </a:p>
        </p:txBody>
      </p:sp>
      <p:sp>
        <p:nvSpPr>
          <p:cNvPr id="6" name="矩形 5">
            <a:extLst>
              <a:ext uri="{FF2B5EF4-FFF2-40B4-BE49-F238E27FC236}">
                <a16:creationId xmlns:a16="http://schemas.microsoft.com/office/drawing/2014/main" id="{B3172B42-C645-436A-AE80-4FE9AC24788E}"/>
              </a:ext>
            </a:extLst>
          </p:cNvPr>
          <p:cNvSpPr/>
          <p:nvPr/>
        </p:nvSpPr>
        <p:spPr>
          <a:xfrm>
            <a:off x="156612" y="933329"/>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操作</a:t>
            </a:r>
            <a:endParaRPr lang="zh-CN" altLang="en-US" sz="2400" dirty="0"/>
          </a:p>
        </p:txBody>
      </p:sp>
      <p:pic>
        <p:nvPicPr>
          <p:cNvPr id="8" name="图片 7">
            <a:extLst>
              <a:ext uri="{FF2B5EF4-FFF2-40B4-BE49-F238E27FC236}">
                <a16:creationId xmlns:a16="http://schemas.microsoft.com/office/drawing/2014/main" id="{D0E66E17-6B3C-5605-C241-107807560290}"/>
              </a:ext>
            </a:extLst>
          </p:cNvPr>
          <p:cNvPicPr>
            <a:picLocks noChangeAspect="1"/>
          </p:cNvPicPr>
          <p:nvPr/>
        </p:nvPicPr>
        <p:blipFill rotWithShape="1">
          <a:blip r:embed="rId3"/>
          <a:srcRect r="79454" b="50042"/>
          <a:stretch/>
        </p:blipFill>
        <p:spPr>
          <a:xfrm>
            <a:off x="179512" y="1487434"/>
            <a:ext cx="2592288" cy="3545557"/>
          </a:xfrm>
          <a:prstGeom prst="rect">
            <a:avLst/>
          </a:prstGeom>
          <a:ln>
            <a:solidFill>
              <a:schemeClr val="tx1"/>
            </a:solidFill>
          </a:ln>
        </p:spPr>
      </p:pic>
      <p:pic>
        <p:nvPicPr>
          <p:cNvPr id="9" name="图片 8">
            <a:extLst>
              <a:ext uri="{FF2B5EF4-FFF2-40B4-BE49-F238E27FC236}">
                <a16:creationId xmlns:a16="http://schemas.microsoft.com/office/drawing/2014/main" id="{C745A8D0-9E43-6D7D-C08F-98F9ABCD6CC2}"/>
              </a:ext>
            </a:extLst>
          </p:cNvPr>
          <p:cNvPicPr>
            <a:picLocks noChangeAspect="1"/>
          </p:cNvPicPr>
          <p:nvPr/>
        </p:nvPicPr>
        <p:blipFill rotWithShape="1">
          <a:blip r:embed="rId4"/>
          <a:srcRect t="3490" r="2998" b="13905"/>
          <a:stretch/>
        </p:blipFill>
        <p:spPr>
          <a:xfrm>
            <a:off x="899592" y="4202406"/>
            <a:ext cx="4548068" cy="2538962"/>
          </a:xfrm>
          <a:prstGeom prst="rect">
            <a:avLst/>
          </a:prstGeom>
        </p:spPr>
      </p:pic>
      <p:pic>
        <p:nvPicPr>
          <p:cNvPr id="12" name="图片 11">
            <a:extLst>
              <a:ext uri="{FF2B5EF4-FFF2-40B4-BE49-F238E27FC236}">
                <a16:creationId xmlns:a16="http://schemas.microsoft.com/office/drawing/2014/main" id="{4E88F66C-41E6-9827-63B7-C499A11995A5}"/>
              </a:ext>
            </a:extLst>
          </p:cNvPr>
          <p:cNvPicPr>
            <a:picLocks noChangeAspect="1"/>
          </p:cNvPicPr>
          <p:nvPr/>
        </p:nvPicPr>
        <p:blipFill>
          <a:blip r:embed="rId5"/>
          <a:stretch>
            <a:fillRect/>
          </a:stretch>
        </p:blipFill>
        <p:spPr>
          <a:xfrm>
            <a:off x="5235877" y="1702836"/>
            <a:ext cx="3728611" cy="2352849"/>
          </a:xfrm>
          <a:prstGeom prst="rect">
            <a:avLst/>
          </a:prstGeom>
        </p:spPr>
      </p:pic>
      <p:sp>
        <p:nvSpPr>
          <p:cNvPr id="15" name="矩形 14">
            <a:extLst>
              <a:ext uri="{FF2B5EF4-FFF2-40B4-BE49-F238E27FC236}">
                <a16:creationId xmlns:a16="http://schemas.microsoft.com/office/drawing/2014/main" id="{B2708ED9-214A-9109-942C-9BCBEC12BDAD}"/>
              </a:ext>
            </a:extLst>
          </p:cNvPr>
          <p:cNvSpPr/>
          <p:nvPr/>
        </p:nvSpPr>
        <p:spPr>
          <a:xfrm>
            <a:off x="5235877" y="936978"/>
            <a:ext cx="1146468"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结果</a:t>
            </a:r>
            <a:endParaRPr lang="zh-CN" altLang="en-US" sz="2400" dirty="0"/>
          </a:p>
        </p:txBody>
      </p:sp>
    </p:spTree>
    <p:extLst>
      <p:ext uri="{BB962C8B-B14F-4D97-AF65-F5344CB8AC3E}">
        <p14:creationId xmlns:p14="http://schemas.microsoft.com/office/powerpoint/2010/main" val="3739351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8DA463-9EAB-43F0-B3F4-FE635B290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31" y="2047682"/>
            <a:ext cx="8335538" cy="2762636"/>
          </a:xfrm>
          <a:prstGeom prst="rect">
            <a:avLst/>
          </a:prstGeom>
        </p:spPr>
      </p:pic>
    </p:spTree>
    <p:extLst>
      <p:ext uri="{BB962C8B-B14F-4D97-AF65-F5344CB8AC3E}">
        <p14:creationId xmlns:p14="http://schemas.microsoft.com/office/powerpoint/2010/main" val="3945628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33" name="内容占位符 3">
            <a:extLst>
              <a:ext uri="{FF2B5EF4-FFF2-40B4-BE49-F238E27FC236}">
                <a16:creationId xmlns:a16="http://schemas.microsoft.com/office/drawing/2014/main" id="{EF52D39F-449F-4A59-A20D-3F39F3BA6837}"/>
              </a:ext>
            </a:extLst>
          </p:cNvPr>
          <p:cNvSpPr txBox="1">
            <a:spLocks/>
          </p:cNvSpPr>
          <p:nvPr/>
        </p:nvSpPr>
        <p:spPr>
          <a:xfrm>
            <a:off x="602212" y="1600200"/>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a:t>Majority</a:t>
            </a:r>
            <a:r>
              <a:rPr lang="zh-CN" altLang="en-US" sz="2800"/>
              <a:t>和</a:t>
            </a:r>
            <a:r>
              <a:rPr lang="en-US" altLang="zh-CN" sz="2800"/>
              <a:t>Minority</a:t>
            </a:r>
            <a:r>
              <a:rPr lang="zh-CN" altLang="en-US" sz="2800"/>
              <a:t>分析</a:t>
            </a:r>
          </a:p>
          <a:p>
            <a:r>
              <a:rPr lang="zh-CN" altLang="en-US" sz="2800"/>
              <a:t>聚类处理（</a:t>
            </a:r>
            <a:r>
              <a:rPr lang="en-US" altLang="zh-CN" sz="2800"/>
              <a:t>Clump</a:t>
            </a:r>
            <a:r>
              <a:rPr lang="zh-CN" altLang="en-US" sz="2800"/>
              <a:t>）</a:t>
            </a:r>
          </a:p>
          <a:p>
            <a:r>
              <a:rPr lang="zh-CN" altLang="en-US" sz="2800"/>
              <a:t>过滤处理（</a:t>
            </a:r>
            <a:r>
              <a:rPr lang="en-US" altLang="zh-CN" sz="2800"/>
              <a:t>Sieve</a:t>
            </a:r>
            <a:r>
              <a:rPr lang="zh-CN" altLang="en-US" sz="2800"/>
              <a:t>）</a:t>
            </a:r>
          </a:p>
          <a:p>
            <a:endParaRPr lang="zh-CN" altLang="en-US" sz="2800" dirty="0"/>
          </a:p>
        </p:txBody>
      </p:sp>
    </p:spTree>
    <p:extLst>
      <p:ext uri="{BB962C8B-B14F-4D97-AF65-F5344CB8AC3E}">
        <p14:creationId xmlns:p14="http://schemas.microsoft.com/office/powerpoint/2010/main" val="199111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926075"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Microsoft YaHei UI" panose="020B0503020204020204" pitchFamily="34" charset="-122"/>
              </a:rPr>
              <a:t>Majority</a:t>
            </a:r>
            <a:r>
              <a:rPr lang="zh-CN" altLang="en-US" sz="2400" dirty="0">
                <a:latin typeface="Microsoft YaHei UI" panose="020B0503020204020204" pitchFamily="34" charset="-122"/>
              </a:rPr>
              <a:t>和</a:t>
            </a:r>
            <a:r>
              <a:rPr lang="en-US" altLang="zh-CN" sz="2400" dirty="0">
                <a:latin typeface="Microsoft YaHei UI" panose="020B0503020204020204" pitchFamily="34" charset="-122"/>
              </a:rPr>
              <a:t>Minority</a:t>
            </a:r>
            <a:r>
              <a:rPr lang="zh-CN" altLang="en-US" sz="2400" dirty="0">
                <a:latin typeface="Microsoft YaHei UI" panose="020B0503020204020204" pitchFamily="34" charset="-122"/>
              </a:rPr>
              <a:t>分析</a:t>
            </a:r>
            <a:endParaRPr lang="zh-CN" altLang="en-US" sz="2400" dirty="0"/>
          </a:p>
        </p:txBody>
      </p:sp>
      <p:sp>
        <p:nvSpPr>
          <p:cNvPr id="6" name="内容占位符 2">
            <a:extLst>
              <a:ext uri="{FF2B5EF4-FFF2-40B4-BE49-F238E27FC236}">
                <a16:creationId xmlns:a16="http://schemas.microsoft.com/office/drawing/2014/main" id="{9A44AA45-AA8B-4F7B-A91C-4F435A9494FA}"/>
              </a:ext>
            </a:extLst>
          </p:cNvPr>
          <p:cNvSpPr txBox="1">
            <a:spLocks/>
          </p:cNvSpPr>
          <p:nvPr/>
        </p:nvSpPr>
        <p:spPr>
          <a:xfrm>
            <a:off x="611560" y="2132856"/>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a:t>Majority/Minority</a:t>
            </a:r>
            <a:r>
              <a:rPr lang="zh-CN" altLang="zh-CN" sz="2400"/>
              <a:t>分析采用类似于卷积滤波的方法将较大类别中的虚假像元归到该类中，定义一个变换核尺寸，主要分析（</a:t>
            </a:r>
            <a:r>
              <a:rPr lang="en-US" altLang="zh-CN" sz="2400"/>
              <a:t>Majority Analysis</a:t>
            </a:r>
            <a:r>
              <a:rPr lang="zh-CN" altLang="zh-CN" sz="2400"/>
              <a:t>）用变换核中占主要地位（像元数最多）的像元类别代替中心像元的类别。如果使用次要分析（</a:t>
            </a:r>
            <a:r>
              <a:rPr lang="en-US" altLang="zh-CN" sz="2400"/>
              <a:t>Minority Analysis</a:t>
            </a:r>
            <a:r>
              <a:rPr lang="zh-CN" altLang="zh-CN" sz="2400"/>
              <a:t>），将用变换核中占次要地位的像元的类别代替中心像元的类别。</a:t>
            </a:r>
            <a:endParaRPr lang="en-US" altLang="zh-CN" sz="2400"/>
          </a:p>
          <a:p>
            <a:endParaRPr lang="en-US" altLang="zh-CN" sz="2400"/>
          </a:p>
          <a:p>
            <a:r>
              <a:rPr lang="en-US" altLang="zh-CN" sz="2400"/>
              <a:t>Toolbox /Classification/Post Classification/Majority/Minority Analysis</a:t>
            </a:r>
            <a:endParaRPr lang="zh-CN" altLang="zh-CN" sz="2400"/>
          </a:p>
          <a:p>
            <a:endParaRPr lang="zh-CN" altLang="en-US" sz="2400" dirty="0"/>
          </a:p>
        </p:txBody>
      </p:sp>
    </p:spTree>
    <p:extLst>
      <p:ext uri="{BB962C8B-B14F-4D97-AF65-F5344CB8AC3E}">
        <p14:creationId xmlns:p14="http://schemas.microsoft.com/office/powerpoint/2010/main" val="199849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61640" y="934542"/>
            <a:ext cx="3926075"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Microsoft YaHei UI" panose="020B0503020204020204" pitchFamily="34" charset="-122"/>
              </a:rPr>
              <a:t>Majority</a:t>
            </a:r>
            <a:r>
              <a:rPr lang="zh-CN" altLang="en-US" sz="2400" dirty="0">
                <a:latin typeface="Microsoft YaHei UI" panose="020B0503020204020204" pitchFamily="34" charset="-122"/>
              </a:rPr>
              <a:t>和</a:t>
            </a:r>
            <a:r>
              <a:rPr lang="en-US" altLang="zh-CN" sz="2400" dirty="0">
                <a:latin typeface="Microsoft YaHei UI" panose="020B0503020204020204" pitchFamily="34" charset="-122"/>
              </a:rPr>
              <a:t>Minority</a:t>
            </a:r>
            <a:r>
              <a:rPr lang="zh-CN" altLang="en-US" sz="2400" dirty="0">
                <a:latin typeface="Microsoft YaHei UI" panose="020B0503020204020204" pitchFamily="34" charset="-122"/>
              </a:rPr>
              <a:t>分析</a:t>
            </a:r>
            <a:endParaRPr lang="zh-CN" altLang="en-US" sz="2400" dirty="0"/>
          </a:p>
        </p:txBody>
      </p:sp>
      <p:pic>
        <p:nvPicPr>
          <p:cNvPr id="3" name="图片 2">
            <a:extLst>
              <a:ext uri="{FF2B5EF4-FFF2-40B4-BE49-F238E27FC236}">
                <a16:creationId xmlns:a16="http://schemas.microsoft.com/office/drawing/2014/main" id="{C969BE0F-1283-430C-8384-EA7BE909C54A}"/>
              </a:ext>
            </a:extLst>
          </p:cNvPr>
          <p:cNvPicPr>
            <a:picLocks noChangeAspect="1"/>
          </p:cNvPicPr>
          <p:nvPr/>
        </p:nvPicPr>
        <p:blipFill rotWithShape="1">
          <a:blip r:embed="rId3"/>
          <a:srcRect l="58363" t="39276"/>
          <a:stretch/>
        </p:blipFill>
        <p:spPr>
          <a:xfrm>
            <a:off x="159901" y="2333524"/>
            <a:ext cx="2996942" cy="2492376"/>
          </a:xfrm>
          <a:prstGeom prst="rect">
            <a:avLst/>
          </a:prstGeom>
          <a:ln>
            <a:solidFill>
              <a:schemeClr val="tx1"/>
            </a:solidFill>
          </a:ln>
        </p:spPr>
      </p:pic>
      <p:pic>
        <p:nvPicPr>
          <p:cNvPr id="4" name="图片 3">
            <a:extLst>
              <a:ext uri="{FF2B5EF4-FFF2-40B4-BE49-F238E27FC236}">
                <a16:creationId xmlns:a16="http://schemas.microsoft.com/office/drawing/2014/main" id="{D4A87404-B569-4489-A4EB-945E18063CBF}"/>
              </a:ext>
            </a:extLst>
          </p:cNvPr>
          <p:cNvPicPr>
            <a:picLocks noChangeAspect="1"/>
          </p:cNvPicPr>
          <p:nvPr/>
        </p:nvPicPr>
        <p:blipFill>
          <a:blip r:embed="rId4"/>
          <a:stretch>
            <a:fillRect/>
          </a:stretch>
        </p:blipFill>
        <p:spPr>
          <a:xfrm>
            <a:off x="3774655" y="2181267"/>
            <a:ext cx="2699792" cy="4295516"/>
          </a:xfrm>
          <a:prstGeom prst="rect">
            <a:avLst/>
          </a:prstGeom>
        </p:spPr>
      </p:pic>
      <p:sp>
        <p:nvSpPr>
          <p:cNvPr id="7" name="矩形 6">
            <a:extLst>
              <a:ext uri="{FF2B5EF4-FFF2-40B4-BE49-F238E27FC236}">
                <a16:creationId xmlns:a16="http://schemas.microsoft.com/office/drawing/2014/main" id="{096F5508-1F62-47F1-97D6-AB28032E0A12}"/>
              </a:ext>
            </a:extLst>
          </p:cNvPr>
          <p:cNvSpPr/>
          <p:nvPr/>
        </p:nvSpPr>
        <p:spPr>
          <a:xfrm>
            <a:off x="6474447" y="1484784"/>
            <a:ext cx="2563269" cy="170687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0000FF"/>
                </a:solidFill>
              </a:rPr>
              <a:t>Kernel Size </a:t>
            </a:r>
            <a:r>
              <a:rPr lang="zh-CN" altLang="en-US" dirty="0">
                <a:solidFill>
                  <a:srgbClr val="0000FF"/>
                </a:solidFill>
              </a:rPr>
              <a:t>为核的大小，必须为奇数</a:t>
            </a:r>
            <a:r>
              <a:rPr lang="en-US" altLang="zh-CN" dirty="0">
                <a:solidFill>
                  <a:srgbClr val="0000FF"/>
                </a:solidFill>
              </a:rPr>
              <a:t>×</a:t>
            </a:r>
            <a:r>
              <a:rPr lang="zh-CN" altLang="en-US" dirty="0">
                <a:solidFill>
                  <a:srgbClr val="0000FF"/>
                </a:solidFill>
              </a:rPr>
              <a:t>奇数， 核越大，则处理后结果越平滑。</a:t>
            </a:r>
          </a:p>
        </p:txBody>
      </p:sp>
      <p:sp>
        <p:nvSpPr>
          <p:cNvPr id="8" name="矩形 7">
            <a:extLst>
              <a:ext uri="{FF2B5EF4-FFF2-40B4-BE49-F238E27FC236}">
                <a16:creationId xmlns:a16="http://schemas.microsoft.com/office/drawing/2014/main" id="{3C054EB6-0055-48AE-96C4-80D086F426B8}"/>
              </a:ext>
            </a:extLst>
          </p:cNvPr>
          <p:cNvSpPr/>
          <p:nvPr/>
        </p:nvSpPr>
        <p:spPr>
          <a:xfrm>
            <a:off x="6489754" y="3372497"/>
            <a:ext cx="2699792" cy="336887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0000FF"/>
                </a:solidFill>
                <a:latin typeface="Calibri" panose="020F0502020204030204" pitchFamily="34" charset="0"/>
              </a:rPr>
              <a:t>Center Pixel Weight</a:t>
            </a:r>
            <a:r>
              <a:rPr lang="zh-CN" altLang="en-US" dirty="0">
                <a:solidFill>
                  <a:srgbClr val="0000FF"/>
                </a:solidFill>
                <a:latin typeface="宋体" panose="02010600030101010101" pitchFamily="2" charset="-122"/>
              </a:rPr>
              <a:t>用于设定中心像元类别将被计算多少次。例如：输入 </a:t>
            </a:r>
            <a:r>
              <a:rPr lang="en-US" altLang="zh-CN" dirty="0">
                <a:solidFill>
                  <a:srgbClr val="0000FF"/>
                </a:solidFill>
                <a:latin typeface="Calibri" panose="020F0502020204030204" pitchFamily="34" charset="0"/>
              </a:rPr>
              <a:t>5</a:t>
            </a:r>
            <a:r>
              <a:rPr lang="zh-CN" altLang="en-US" dirty="0">
                <a:solidFill>
                  <a:srgbClr val="0000FF"/>
                </a:solidFill>
                <a:latin typeface="宋体" panose="02010600030101010101" pitchFamily="2" charset="-122"/>
              </a:rPr>
              <a:t>，系统将计算 </a:t>
            </a:r>
            <a:r>
              <a:rPr lang="en-US" altLang="zh-CN" dirty="0">
                <a:solidFill>
                  <a:srgbClr val="0000FF"/>
                </a:solidFill>
                <a:latin typeface="Calibri" panose="020F0502020204030204" pitchFamily="34" charset="0"/>
              </a:rPr>
              <a:t>5 </a:t>
            </a:r>
            <a:r>
              <a:rPr lang="zh-CN" altLang="en-US" dirty="0">
                <a:solidFill>
                  <a:srgbClr val="0000FF"/>
                </a:solidFill>
                <a:latin typeface="宋体" panose="02010600030101010101" pitchFamily="2" charset="-122"/>
              </a:rPr>
              <a:t>次中心像元类别。权重</a:t>
            </a:r>
            <a:r>
              <a:rPr lang="zh-CN" altLang="en-US" dirty="0">
                <a:solidFill>
                  <a:srgbClr val="0000FF"/>
                </a:solidFill>
              </a:rPr>
              <a:t>设置越大，中心像元分为其他类别的概率越小。</a:t>
            </a:r>
          </a:p>
        </p:txBody>
      </p:sp>
      <p:pic>
        <p:nvPicPr>
          <p:cNvPr id="9" name="图片 8">
            <a:extLst>
              <a:ext uri="{FF2B5EF4-FFF2-40B4-BE49-F238E27FC236}">
                <a16:creationId xmlns:a16="http://schemas.microsoft.com/office/drawing/2014/main" id="{B4EAF2F2-A49F-5C41-FE37-FEA4E276B6F9}"/>
              </a:ext>
            </a:extLst>
          </p:cNvPr>
          <p:cNvPicPr>
            <a:picLocks noChangeAspect="1"/>
          </p:cNvPicPr>
          <p:nvPr/>
        </p:nvPicPr>
        <p:blipFill rotWithShape="1">
          <a:blip r:embed="rId5"/>
          <a:srcRect t="1" r="35907" b="-8334"/>
          <a:stretch/>
        </p:blipFill>
        <p:spPr>
          <a:xfrm>
            <a:off x="1408562" y="1603999"/>
            <a:ext cx="1068207" cy="247619"/>
          </a:xfrm>
          <a:prstGeom prst="rect">
            <a:avLst/>
          </a:prstGeom>
        </p:spPr>
      </p:pic>
      <p:pic>
        <p:nvPicPr>
          <p:cNvPr id="11" name="图片 10">
            <a:extLst>
              <a:ext uri="{FF2B5EF4-FFF2-40B4-BE49-F238E27FC236}">
                <a16:creationId xmlns:a16="http://schemas.microsoft.com/office/drawing/2014/main" id="{5A282489-3DB2-D86A-52C9-0DB902573FAE}"/>
              </a:ext>
            </a:extLst>
          </p:cNvPr>
          <p:cNvPicPr>
            <a:picLocks noChangeAspect="1"/>
          </p:cNvPicPr>
          <p:nvPr/>
        </p:nvPicPr>
        <p:blipFill>
          <a:blip r:embed="rId6"/>
          <a:stretch>
            <a:fillRect/>
          </a:stretch>
        </p:blipFill>
        <p:spPr>
          <a:xfrm>
            <a:off x="3297665" y="1569161"/>
            <a:ext cx="1152381" cy="247619"/>
          </a:xfrm>
          <a:prstGeom prst="rect">
            <a:avLst/>
          </a:prstGeom>
        </p:spPr>
      </p:pic>
      <p:sp>
        <p:nvSpPr>
          <p:cNvPr id="13" name="文本框 12">
            <a:extLst>
              <a:ext uri="{FF2B5EF4-FFF2-40B4-BE49-F238E27FC236}">
                <a16:creationId xmlns:a16="http://schemas.microsoft.com/office/drawing/2014/main" id="{2DC4C249-3FD6-89D6-B410-6A2BC812F7F1}"/>
              </a:ext>
            </a:extLst>
          </p:cNvPr>
          <p:cNvSpPr txBox="1"/>
          <p:nvPr/>
        </p:nvSpPr>
        <p:spPr>
          <a:xfrm>
            <a:off x="411217" y="1494681"/>
            <a:ext cx="2996943" cy="369332"/>
          </a:xfrm>
          <a:prstGeom prst="rect">
            <a:avLst/>
          </a:prstGeom>
          <a:noFill/>
        </p:spPr>
        <p:txBody>
          <a:bodyPr wrap="square">
            <a:spAutoFit/>
          </a:bodyPr>
          <a:lstStyle/>
          <a:p>
            <a:r>
              <a:rPr lang="zh-CN" altLang="en-US" sz="1800" dirty="0"/>
              <a:t>打开</a:t>
            </a:r>
            <a:r>
              <a:rPr lang="en-US" altLang="zh-CN" sz="1800" dirty="0"/>
              <a:t>.</a:t>
            </a:r>
            <a:r>
              <a:rPr lang="en-US" altLang="zh-CN" sz="1800" dirty="0" err="1"/>
              <a:t>img</a:t>
            </a:r>
            <a:r>
              <a:rPr lang="en-US" altLang="zh-CN" sz="1800" dirty="0"/>
              <a:t>                </a:t>
            </a:r>
            <a:r>
              <a:rPr lang="zh-CN" altLang="en-US" sz="1800" dirty="0"/>
              <a:t>和</a:t>
            </a:r>
            <a:r>
              <a:rPr lang="en-US" altLang="zh-CN" sz="1800" dirty="0"/>
              <a:t>.</a:t>
            </a:r>
            <a:r>
              <a:rPr lang="en-US" altLang="zh-CN" sz="1800" dirty="0" err="1"/>
              <a:t>dat</a:t>
            </a:r>
            <a:r>
              <a:rPr lang="zh-CN" altLang="en-US" sz="1800" dirty="0"/>
              <a:t>文件                      </a:t>
            </a:r>
            <a:endParaRPr lang="en-US" altLang="zh-CN" sz="1800" dirty="0"/>
          </a:p>
        </p:txBody>
      </p:sp>
      <p:pic>
        <p:nvPicPr>
          <p:cNvPr id="10" name="图片 9">
            <a:extLst>
              <a:ext uri="{FF2B5EF4-FFF2-40B4-BE49-F238E27FC236}">
                <a16:creationId xmlns:a16="http://schemas.microsoft.com/office/drawing/2014/main" id="{AC8A7782-75B9-A631-8DBE-9DBC1A8238E6}"/>
              </a:ext>
            </a:extLst>
          </p:cNvPr>
          <p:cNvPicPr>
            <a:picLocks noChangeAspect="1"/>
          </p:cNvPicPr>
          <p:nvPr/>
        </p:nvPicPr>
        <p:blipFill>
          <a:blip r:embed="rId7"/>
          <a:stretch>
            <a:fillRect/>
          </a:stretch>
        </p:blipFill>
        <p:spPr>
          <a:xfrm>
            <a:off x="159901" y="5188841"/>
            <a:ext cx="2996943" cy="1287942"/>
          </a:xfrm>
          <a:prstGeom prst="rect">
            <a:avLst/>
          </a:prstGeom>
        </p:spPr>
      </p:pic>
      <p:sp>
        <p:nvSpPr>
          <p:cNvPr id="12" name="箭头: 下 11">
            <a:extLst>
              <a:ext uri="{FF2B5EF4-FFF2-40B4-BE49-F238E27FC236}">
                <a16:creationId xmlns:a16="http://schemas.microsoft.com/office/drawing/2014/main" id="{3F17C307-E979-F8DF-A72A-8E0EB70A7773}"/>
              </a:ext>
            </a:extLst>
          </p:cNvPr>
          <p:cNvSpPr/>
          <p:nvPr/>
        </p:nvSpPr>
        <p:spPr>
          <a:xfrm>
            <a:off x="1553857" y="4926227"/>
            <a:ext cx="104515" cy="22633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E19DCE99-BB48-E767-B79C-30ED68841327}"/>
              </a:ext>
            </a:extLst>
          </p:cNvPr>
          <p:cNvSpPr/>
          <p:nvPr/>
        </p:nvSpPr>
        <p:spPr>
          <a:xfrm>
            <a:off x="3408160" y="5923458"/>
            <a:ext cx="258606" cy="9562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962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926075" cy="461665"/>
          </a:xfrm>
          <a:prstGeom prst="rect">
            <a:avLst/>
          </a:prstGeom>
        </p:spPr>
        <p:txBody>
          <a:bodyPr wrap="none">
            <a:spAutoFit/>
          </a:bodyPr>
          <a:lstStyle/>
          <a:p>
            <a:pPr marL="342900" indent="-342900">
              <a:buFont typeface="Wingdings" panose="05000000000000000000" pitchFamily="2" charset="2"/>
              <a:buChar char="Ø"/>
            </a:pPr>
            <a:r>
              <a:rPr lang="en-US" altLang="zh-CN" sz="2400" dirty="0">
                <a:latin typeface="Microsoft YaHei UI" panose="020B0503020204020204" pitchFamily="34" charset="-122"/>
              </a:rPr>
              <a:t>Majority</a:t>
            </a:r>
            <a:r>
              <a:rPr lang="zh-CN" altLang="en-US" sz="2400" dirty="0">
                <a:latin typeface="Microsoft YaHei UI" panose="020B0503020204020204" pitchFamily="34" charset="-122"/>
              </a:rPr>
              <a:t>和</a:t>
            </a:r>
            <a:r>
              <a:rPr lang="en-US" altLang="zh-CN" sz="2400" dirty="0">
                <a:latin typeface="Microsoft YaHei UI" panose="020B0503020204020204" pitchFamily="34" charset="-122"/>
              </a:rPr>
              <a:t>Minority</a:t>
            </a:r>
            <a:r>
              <a:rPr lang="zh-CN" altLang="en-US" sz="2400" dirty="0">
                <a:latin typeface="Microsoft YaHei UI" panose="020B0503020204020204" pitchFamily="34" charset="-122"/>
              </a:rPr>
              <a:t>分析</a:t>
            </a:r>
            <a:endParaRPr lang="zh-CN" altLang="en-US" sz="2400" dirty="0"/>
          </a:p>
        </p:txBody>
      </p:sp>
      <p:pic>
        <p:nvPicPr>
          <p:cNvPr id="9" name="图片 8">
            <a:extLst>
              <a:ext uri="{FF2B5EF4-FFF2-40B4-BE49-F238E27FC236}">
                <a16:creationId xmlns:a16="http://schemas.microsoft.com/office/drawing/2014/main" id="{4C423FA5-9B30-4EA4-B790-5818B5B8E9D2}"/>
              </a:ext>
            </a:extLst>
          </p:cNvPr>
          <p:cNvPicPr>
            <a:picLocks noChangeAspect="1"/>
          </p:cNvPicPr>
          <p:nvPr/>
        </p:nvPicPr>
        <p:blipFill>
          <a:blip r:embed="rId3"/>
          <a:stretch>
            <a:fillRect/>
          </a:stretch>
        </p:blipFill>
        <p:spPr>
          <a:xfrm>
            <a:off x="4644008" y="1109975"/>
            <a:ext cx="4320000" cy="2711432"/>
          </a:xfrm>
          <a:prstGeom prst="rect">
            <a:avLst/>
          </a:prstGeom>
        </p:spPr>
      </p:pic>
      <p:pic>
        <p:nvPicPr>
          <p:cNvPr id="6" name="图片 5">
            <a:extLst>
              <a:ext uri="{FF2B5EF4-FFF2-40B4-BE49-F238E27FC236}">
                <a16:creationId xmlns:a16="http://schemas.microsoft.com/office/drawing/2014/main" id="{3A5AC27C-4ABC-4D39-9715-EDA6402ED05C}"/>
              </a:ext>
            </a:extLst>
          </p:cNvPr>
          <p:cNvPicPr>
            <a:picLocks noChangeAspect="1"/>
          </p:cNvPicPr>
          <p:nvPr/>
        </p:nvPicPr>
        <p:blipFill>
          <a:blip r:embed="rId4"/>
          <a:stretch>
            <a:fillRect/>
          </a:stretch>
        </p:blipFill>
        <p:spPr>
          <a:xfrm>
            <a:off x="4644008" y="3927871"/>
            <a:ext cx="4320000" cy="2711746"/>
          </a:xfrm>
          <a:prstGeom prst="rect">
            <a:avLst/>
          </a:prstGeom>
        </p:spPr>
      </p:pic>
      <p:pic>
        <p:nvPicPr>
          <p:cNvPr id="10" name="图片 9">
            <a:extLst>
              <a:ext uri="{FF2B5EF4-FFF2-40B4-BE49-F238E27FC236}">
                <a16:creationId xmlns:a16="http://schemas.microsoft.com/office/drawing/2014/main" id="{8F787F78-CB6A-4B7A-AC09-224BA35A4410}"/>
              </a:ext>
            </a:extLst>
          </p:cNvPr>
          <p:cNvPicPr>
            <a:picLocks noChangeAspect="1"/>
          </p:cNvPicPr>
          <p:nvPr/>
        </p:nvPicPr>
        <p:blipFill>
          <a:blip r:embed="rId5"/>
          <a:stretch>
            <a:fillRect/>
          </a:stretch>
        </p:blipFill>
        <p:spPr>
          <a:xfrm>
            <a:off x="179992" y="2636912"/>
            <a:ext cx="4320000" cy="2708380"/>
          </a:xfrm>
          <a:prstGeom prst="rect">
            <a:avLst/>
          </a:prstGeom>
        </p:spPr>
      </p:pic>
      <p:sp>
        <p:nvSpPr>
          <p:cNvPr id="11" name="矩形 10">
            <a:extLst>
              <a:ext uri="{FF2B5EF4-FFF2-40B4-BE49-F238E27FC236}">
                <a16:creationId xmlns:a16="http://schemas.microsoft.com/office/drawing/2014/main" id="{AC5FE8C7-57FE-4D1E-9C96-5330A4E48EF5}"/>
              </a:ext>
            </a:extLst>
          </p:cNvPr>
          <p:cNvSpPr/>
          <p:nvPr/>
        </p:nvSpPr>
        <p:spPr>
          <a:xfrm>
            <a:off x="1693661" y="5373216"/>
            <a:ext cx="1107996" cy="369332"/>
          </a:xfrm>
          <a:prstGeom prst="rect">
            <a:avLst/>
          </a:prstGeom>
        </p:spPr>
        <p:txBody>
          <a:bodyPr wrap="none">
            <a:spAutoFit/>
          </a:bodyPr>
          <a:lstStyle/>
          <a:p>
            <a:r>
              <a:rPr lang="zh-CN" altLang="en-US" dirty="0">
                <a:solidFill>
                  <a:srgbClr val="0000FF"/>
                </a:solidFill>
              </a:rPr>
              <a:t>原始分类</a:t>
            </a:r>
            <a:endParaRPr lang="zh-CN" altLang="en-US" dirty="0"/>
          </a:p>
        </p:txBody>
      </p:sp>
      <p:sp>
        <p:nvSpPr>
          <p:cNvPr id="12" name="矩形 11">
            <a:extLst>
              <a:ext uri="{FF2B5EF4-FFF2-40B4-BE49-F238E27FC236}">
                <a16:creationId xmlns:a16="http://schemas.microsoft.com/office/drawing/2014/main" id="{AAF79012-84C8-4DEC-9E45-00E2CE1ACB6C}"/>
              </a:ext>
            </a:extLst>
          </p:cNvPr>
          <p:cNvSpPr/>
          <p:nvPr/>
        </p:nvSpPr>
        <p:spPr>
          <a:xfrm>
            <a:off x="3304135" y="1706664"/>
            <a:ext cx="1444626" cy="369332"/>
          </a:xfrm>
          <a:prstGeom prst="rect">
            <a:avLst/>
          </a:prstGeom>
        </p:spPr>
        <p:txBody>
          <a:bodyPr wrap="none">
            <a:spAutoFit/>
          </a:bodyPr>
          <a:lstStyle/>
          <a:p>
            <a:r>
              <a:rPr lang="en-US" altLang="zh-CN" dirty="0">
                <a:solidFill>
                  <a:srgbClr val="0000FF"/>
                </a:solidFill>
              </a:rPr>
              <a:t>Majority</a:t>
            </a:r>
            <a:r>
              <a:rPr lang="zh-CN" altLang="en-US" dirty="0">
                <a:solidFill>
                  <a:srgbClr val="0000FF"/>
                </a:solidFill>
              </a:rPr>
              <a:t>分析</a:t>
            </a:r>
          </a:p>
        </p:txBody>
      </p:sp>
      <p:sp>
        <p:nvSpPr>
          <p:cNvPr id="13" name="矩形 12">
            <a:extLst>
              <a:ext uri="{FF2B5EF4-FFF2-40B4-BE49-F238E27FC236}">
                <a16:creationId xmlns:a16="http://schemas.microsoft.com/office/drawing/2014/main" id="{B06ABA10-EC22-45C3-994C-CB50994B9411}"/>
              </a:ext>
            </a:extLst>
          </p:cNvPr>
          <p:cNvSpPr/>
          <p:nvPr/>
        </p:nvSpPr>
        <p:spPr>
          <a:xfrm>
            <a:off x="3275856" y="6285287"/>
            <a:ext cx="1444626" cy="369332"/>
          </a:xfrm>
          <a:prstGeom prst="rect">
            <a:avLst/>
          </a:prstGeom>
        </p:spPr>
        <p:txBody>
          <a:bodyPr wrap="none">
            <a:spAutoFit/>
          </a:bodyPr>
          <a:lstStyle/>
          <a:p>
            <a:r>
              <a:rPr lang="en-US" altLang="zh-CN" dirty="0">
                <a:solidFill>
                  <a:srgbClr val="0000FF"/>
                </a:solidFill>
              </a:rPr>
              <a:t>Minority</a:t>
            </a:r>
            <a:r>
              <a:rPr lang="zh-CN" altLang="en-US" dirty="0">
                <a:solidFill>
                  <a:srgbClr val="0000FF"/>
                </a:solidFill>
              </a:rPr>
              <a:t>分析</a:t>
            </a:r>
          </a:p>
        </p:txBody>
      </p:sp>
    </p:spTree>
    <p:extLst>
      <p:ext uri="{BB962C8B-B14F-4D97-AF65-F5344CB8AC3E}">
        <p14:creationId xmlns:p14="http://schemas.microsoft.com/office/powerpoint/2010/main" val="94423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339376"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聚类处理（</a:t>
            </a:r>
            <a:r>
              <a:rPr lang="en-US" altLang="zh-CN" sz="2400" dirty="0">
                <a:latin typeface="Microsoft YaHei UI" panose="020B0503020204020204" pitchFamily="34" charset="-122"/>
              </a:rPr>
              <a:t>Clump</a:t>
            </a:r>
            <a:r>
              <a:rPr lang="zh-CN" altLang="en-US" sz="2400" dirty="0">
                <a:latin typeface="Microsoft YaHei UI" panose="020B0503020204020204" pitchFamily="34" charset="-122"/>
              </a:rPr>
              <a:t>）</a:t>
            </a:r>
            <a:endParaRPr lang="zh-CN" altLang="en-US" sz="2400" dirty="0"/>
          </a:p>
        </p:txBody>
      </p:sp>
      <p:sp>
        <p:nvSpPr>
          <p:cNvPr id="7" name="内容占位符 2">
            <a:extLst>
              <a:ext uri="{FF2B5EF4-FFF2-40B4-BE49-F238E27FC236}">
                <a16:creationId xmlns:a16="http://schemas.microsoft.com/office/drawing/2014/main" id="{B367DF14-BEFE-45EB-B780-001A770C0CEF}"/>
              </a:ext>
            </a:extLst>
          </p:cNvPr>
          <p:cNvSpPr txBox="1">
            <a:spLocks/>
          </p:cNvSpPr>
          <p:nvPr/>
        </p:nvSpPr>
        <p:spPr>
          <a:xfrm>
            <a:off x="611560" y="2054251"/>
            <a:ext cx="7858219"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dirty="0"/>
              <a:t>聚类处理（</a:t>
            </a:r>
            <a:r>
              <a:rPr lang="en-US" altLang="zh-CN" sz="2400" dirty="0"/>
              <a:t>clump</a:t>
            </a:r>
            <a:r>
              <a:rPr lang="zh-CN" altLang="zh-CN" sz="2400" dirty="0"/>
              <a:t>）是运用数学形态学算子（</a:t>
            </a:r>
            <a:r>
              <a:rPr lang="zh-CN" altLang="zh-CN" sz="2400" dirty="0">
                <a:solidFill>
                  <a:srgbClr val="FF0000"/>
                </a:solidFill>
              </a:rPr>
              <a:t>腐蚀和膨胀</a:t>
            </a:r>
            <a:r>
              <a:rPr lang="zh-CN" altLang="zh-CN" sz="2400" dirty="0"/>
              <a:t>），将</a:t>
            </a:r>
            <a:r>
              <a:rPr lang="zh-CN" altLang="zh-CN" sz="2400" dirty="0">
                <a:solidFill>
                  <a:srgbClr val="FF0000"/>
                </a:solidFill>
              </a:rPr>
              <a:t>临近的类似分类区域聚类并进行合并</a:t>
            </a:r>
            <a:r>
              <a:rPr lang="zh-CN" altLang="zh-CN" sz="2400" dirty="0"/>
              <a:t>。分类图像经常缺少空间连续性（分类区域中斑点或洞的存在）。低通滤波虽然可以用来平滑这些图像，但是类别信息常常会被临近类别的编码干扰，聚类处理解决了这个问题。首先将</a:t>
            </a:r>
            <a:r>
              <a:rPr lang="zh-CN" altLang="zh-CN" sz="2400" dirty="0">
                <a:solidFill>
                  <a:srgbClr val="FF0000"/>
                </a:solidFill>
              </a:rPr>
              <a:t>被选的分类用一个膨胀操作合并到一块</a:t>
            </a:r>
            <a:r>
              <a:rPr lang="zh-CN" altLang="zh-CN" sz="2400" dirty="0"/>
              <a:t>，然后</a:t>
            </a:r>
            <a:r>
              <a:rPr lang="zh-CN" altLang="zh-CN" sz="2400" dirty="0">
                <a:solidFill>
                  <a:srgbClr val="FF0000"/>
                </a:solidFill>
              </a:rPr>
              <a:t>用变换核对分类图像进行腐蚀操作</a:t>
            </a:r>
            <a:r>
              <a:rPr lang="zh-CN" altLang="zh-CN" sz="2400" dirty="0"/>
              <a:t>。</a:t>
            </a:r>
            <a:endParaRPr lang="en-US" altLang="zh-CN" sz="2400" dirty="0"/>
          </a:p>
          <a:p>
            <a:endParaRPr lang="en-US" altLang="zh-CN" sz="2400" dirty="0"/>
          </a:p>
          <a:p>
            <a:r>
              <a:rPr lang="en-US" altLang="zh-CN" sz="2400" dirty="0"/>
              <a:t>Toolbox /Classification/Post Classification/Clump Classes</a:t>
            </a:r>
            <a:endParaRPr lang="zh-CN" altLang="en-US" sz="2400" dirty="0"/>
          </a:p>
        </p:txBody>
      </p:sp>
    </p:spTree>
    <p:extLst>
      <p:ext uri="{BB962C8B-B14F-4D97-AF65-F5344CB8AC3E}">
        <p14:creationId xmlns:p14="http://schemas.microsoft.com/office/powerpoint/2010/main" val="3640840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79512" y="858849"/>
            <a:ext cx="3339376"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聚类处理（</a:t>
            </a:r>
            <a:r>
              <a:rPr lang="en-US" altLang="zh-CN" sz="2400" dirty="0">
                <a:latin typeface="Microsoft YaHei UI" panose="020B0503020204020204" pitchFamily="34" charset="-122"/>
              </a:rPr>
              <a:t>Clump</a:t>
            </a:r>
            <a:r>
              <a:rPr lang="zh-CN" altLang="en-US" sz="2400" dirty="0">
                <a:latin typeface="Microsoft YaHei UI" panose="020B0503020204020204" pitchFamily="34" charset="-122"/>
              </a:rPr>
              <a:t>）</a:t>
            </a:r>
            <a:endParaRPr lang="zh-CN" altLang="en-US" sz="2400" dirty="0"/>
          </a:p>
        </p:txBody>
      </p:sp>
      <p:pic>
        <p:nvPicPr>
          <p:cNvPr id="4" name="图片 3">
            <a:extLst>
              <a:ext uri="{FF2B5EF4-FFF2-40B4-BE49-F238E27FC236}">
                <a16:creationId xmlns:a16="http://schemas.microsoft.com/office/drawing/2014/main" id="{827B859A-67E7-490E-9AC7-13592AC75684}"/>
              </a:ext>
            </a:extLst>
          </p:cNvPr>
          <p:cNvPicPr>
            <a:picLocks noChangeAspect="1"/>
          </p:cNvPicPr>
          <p:nvPr/>
        </p:nvPicPr>
        <p:blipFill>
          <a:blip r:embed="rId3"/>
          <a:stretch>
            <a:fillRect/>
          </a:stretch>
        </p:blipFill>
        <p:spPr>
          <a:xfrm>
            <a:off x="163676" y="1479639"/>
            <a:ext cx="2998800" cy="4191871"/>
          </a:xfrm>
          <a:prstGeom prst="rect">
            <a:avLst/>
          </a:prstGeom>
          <a:ln>
            <a:solidFill>
              <a:schemeClr val="tx1"/>
            </a:solidFill>
          </a:ln>
        </p:spPr>
      </p:pic>
      <p:sp>
        <p:nvSpPr>
          <p:cNvPr id="9" name="矩形 8">
            <a:extLst>
              <a:ext uri="{FF2B5EF4-FFF2-40B4-BE49-F238E27FC236}">
                <a16:creationId xmlns:a16="http://schemas.microsoft.com/office/drawing/2014/main" id="{E5C08A18-77AE-4E95-8500-82747317440C}"/>
              </a:ext>
            </a:extLst>
          </p:cNvPr>
          <p:cNvSpPr/>
          <p:nvPr/>
        </p:nvSpPr>
        <p:spPr>
          <a:xfrm>
            <a:off x="6116492" y="1162259"/>
            <a:ext cx="2304256" cy="87588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0000FF"/>
                </a:solidFill>
              </a:rPr>
              <a:t>Dilate</a:t>
            </a:r>
            <a:r>
              <a:rPr lang="zh-CN" altLang="en-US" dirty="0">
                <a:solidFill>
                  <a:srgbClr val="0000FF"/>
                </a:solidFill>
              </a:rPr>
              <a:t>：膨胀；</a:t>
            </a:r>
            <a:endParaRPr lang="en-US" altLang="zh-CN" dirty="0">
              <a:solidFill>
                <a:srgbClr val="0000FF"/>
              </a:solidFill>
            </a:endParaRPr>
          </a:p>
          <a:p>
            <a:pPr marL="285750" indent="-285750">
              <a:lnSpc>
                <a:spcPct val="150000"/>
              </a:lnSpc>
              <a:buFont typeface="Arial" panose="020B0604020202020204" pitchFamily="34" charset="0"/>
              <a:buChar char="•"/>
            </a:pPr>
            <a:r>
              <a:rPr lang="en-US" altLang="zh-CN" dirty="0">
                <a:solidFill>
                  <a:srgbClr val="0000FF"/>
                </a:solidFill>
              </a:rPr>
              <a:t>Erode</a:t>
            </a:r>
            <a:r>
              <a:rPr lang="zh-CN" altLang="en-US" dirty="0">
                <a:solidFill>
                  <a:srgbClr val="0000FF"/>
                </a:solidFill>
              </a:rPr>
              <a:t>：腐蚀。</a:t>
            </a:r>
          </a:p>
        </p:txBody>
      </p:sp>
      <p:pic>
        <p:nvPicPr>
          <p:cNvPr id="11" name="图片 10">
            <a:extLst>
              <a:ext uri="{FF2B5EF4-FFF2-40B4-BE49-F238E27FC236}">
                <a16:creationId xmlns:a16="http://schemas.microsoft.com/office/drawing/2014/main" id="{7476DAA7-B963-E057-A8E2-B676C4A54F9F}"/>
              </a:ext>
            </a:extLst>
          </p:cNvPr>
          <p:cNvPicPr>
            <a:picLocks noChangeAspect="1"/>
          </p:cNvPicPr>
          <p:nvPr/>
        </p:nvPicPr>
        <p:blipFill>
          <a:blip r:embed="rId4"/>
          <a:stretch>
            <a:fillRect/>
          </a:stretch>
        </p:blipFill>
        <p:spPr>
          <a:xfrm>
            <a:off x="2483768" y="2379230"/>
            <a:ext cx="2819048" cy="4000000"/>
          </a:xfrm>
          <a:prstGeom prst="rect">
            <a:avLst/>
          </a:prstGeom>
        </p:spPr>
      </p:pic>
      <p:pic>
        <p:nvPicPr>
          <p:cNvPr id="12" name="图片 11">
            <a:extLst>
              <a:ext uri="{FF2B5EF4-FFF2-40B4-BE49-F238E27FC236}">
                <a16:creationId xmlns:a16="http://schemas.microsoft.com/office/drawing/2014/main" id="{C022646E-120B-E121-A96C-D29AB944CF06}"/>
              </a:ext>
            </a:extLst>
          </p:cNvPr>
          <p:cNvPicPr>
            <a:picLocks noChangeAspect="1"/>
          </p:cNvPicPr>
          <p:nvPr/>
        </p:nvPicPr>
        <p:blipFill>
          <a:blip r:embed="rId5"/>
          <a:stretch>
            <a:fillRect/>
          </a:stretch>
        </p:blipFill>
        <p:spPr>
          <a:xfrm>
            <a:off x="5200757" y="3064649"/>
            <a:ext cx="3743352" cy="3581426"/>
          </a:xfrm>
          <a:prstGeom prst="rect">
            <a:avLst/>
          </a:prstGeom>
        </p:spPr>
      </p:pic>
    </p:spTree>
    <p:extLst>
      <p:ext uri="{BB962C8B-B14F-4D97-AF65-F5344CB8AC3E}">
        <p14:creationId xmlns:p14="http://schemas.microsoft.com/office/powerpoint/2010/main" val="1092035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5AAA45DF-38D3-4752-92A9-0450E3C4B719}"/>
              </a:ext>
            </a:extLst>
          </p:cNvPr>
          <p:cNvSpPr txBox="1">
            <a:spLocks/>
          </p:cNvSpPr>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itchFamily="34" charset="-122"/>
                <a:ea typeface="微软雅黑" pitchFamily="34" charset="-122"/>
                <a:cs typeface="+mj-cs"/>
              </a:defRPr>
            </a:lvl1pPr>
          </a:lstStyle>
          <a:p>
            <a:r>
              <a:rPr lang="en-US" altLang="zh-CN" dirty="0">
                <a:solidFill>
                  <a:schemeClr val="tx1"/>
                </a:solidFill>
              </a:rPr>
              <a:t>2</a:t>
            </a:r>
            <a:r>
              <a:rPr lang="zh-CN" altLang="en-US" dirty="0">
                <a:solidFill>
                  <a:schemeClr val="tx1"/>
                </a:solidFill>
              </a:rPr>
              <a:t>、</a:t>
            </a:r>
            <a:r>
              <a:rPr lang="zh-CN" altLang="en-US" sz="4000" dirty="0">
                <a:solidFill>
                  <a:srgbClr val="121212"/>
                </a:solidFill>
                <a:latin typeface="Times New Roman" panose="02020603050405020304" pitchFamily="18" charset="0"/>
                <a:cs typeface="Times New Roman" panose="02020603050405020304" pitchFamily="18" charset="0"/>
              </a:rPr>
              <a:t>小斑块去除</a:t>
            </a:r>
          </a:p>
        </p:txBody>
      </p:sp>
      <p:sp>
        <p:nvSpPr>
          <p:cNvPr id="2" name="矩形 1">
            <a:extLst>
              <a:ext uri="{FF2B5EF4-FFF2-40B4-BE49-F238E27FC236}">
                <a16:creationId xmlns:a16="http://schemas.microsoft.com/office/drawing/2014/main" id="{3BFE04A5-0E10-4E83-8DC9-283DE19B7821}"/>
              </a:ext>
            </a:extLst>
          </p:cNvPr>
          <p:cNvSpPr/>
          <p:nvPr/>
        </p:nvSpPr>
        <p:spPr>
          <a:xfrm>
            <a:off x="107504" y="1138535"/>
            <a:ext cx="3339376"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Microsoft YaHei UI" panose="020B0503020204020204" pitchFamily="34" charset="-122"/>
              </a:rPr>
              <a:t>聚类处理（</a:t>
            </a:r>
            <a:r>
              <a:rPr lang="en-US" altLang="zh-CN" sz="2400" dirty="0">
                <a:latin typeface="Microsoft YaHei UI" panose="020B0503020204020204" pitchFamily="34" charset="-122"/>
              </a:rPr>
              <a:t>Clump</a:t>
            </a:r>
            <a:r>
              <a:rPr lang="zh-CN" altLang="en-US" sz="2400" dirty="0">
                <a:latin typeface="Microsoft YaHei UI" panose="020B0503020204020204" pitchFamily="34" charset="-122"/>
              </a:rPr>
              <a:t>）</a:t>
            </a:r>
            <a:endParaRPr lang="zh-CN" altLang="en-US" sz="2400" dirty="0"/>
          </a:p>
        </p:txBody>
      </p:sp>
      <p:pic>
        <p:nvPicPr>
          <p:cNvPr id="8" name="图片 7">
            <a:extLst>
              <a:ext uri="{FF2B5EF4-FFF2-40B4-BE49-F238E27FC236}">
                <a16:creationId xmlns:a16="http://schemas.microsoft.com/office/drawing/2014/main" id="{813E844F-4F5E-4242-BCE0-4B8A11DF5CF9}"/>
              </a:ext>
            </a:extLst>
          </p:cNvPr>
          <p:cNvPicPr>
            <a:picLocks noChangeAspect="1"/>
          </p:cNvPicPr>
          <p:nvPr/>
        </p:nvPicPr>
        <p:blipFill>
          <a:blip r:embed="rId3"/>
          <a:stretch>
            <a:fillRect/>
          </a:stretch>
        </p:blipFill>
        <p:spPr>
          <a:xfrm>
            <a:off x="4644008" y="2276872"/>
            <a:ext cx="4320000" cy="2702013"/>
          </a:xfrm>
          <a:prstGeom prst="rect">
            <a:avLst/>
          </a:prstGeom>
        </p:spPr>
      </p:pic>
      <p:pic>
        <p:nvPicPr>
          <p:cNvPr id="7" name="图片 6">
            <a:extLst>
              <a:ext uri="{FF2B5EF4-FFF2-40B4-BE49-F238E27FC236}">
                <a16:creationId xmlns:a16="http://schemas.microsoft.com/office/drawing/2014/main" id="{6054C502-16D0-46C7-9EF0-43A8656EEEB2}"/>
              </a:ext>
            </a:extLst>
          </p:cNvPr>
          <p:cNvPicPr>
            <a:picLocks noChangeAspect="1"/>
          </p:cNvPicPr>
          <p:nvPr/>
        </p:nvPicPr>
        <p:blipFill>
          <a:blip r:embed="rId4"/>
          <a:stretch>
            <a:fillRect/>
          </a:stretch>
        </p:blipFill>
        <p:spPr>
          <a:xfrm>
            <a:off x="203675" y="2276872"/>
            <a:ext cx="4320000" cy="2708380"/>
          </a:xfrm>
          <a:prstGeom prst="rect">
            <a:avLst/>
          </a:prstGeom>
        </p:spPr>
      </p:pic>
      <p:sp>
        <p:nvSpPr>
          <p:cNvPr id="9" name="矩形 8">
            <a:extLst>
              <a:ext uri="{FF2B5EF4-FFF2-40B4-BE49-F238E27FC236}">
                <a16:creationId xmlns:a16="http://schemas.microsoft.com/office/drawing/2014/main" id="{23FC3FE2-D53D-41C0-ABF5-91F375BC7F85}"/>
              </a:ext>
            </a:extLst>
          </p:cNvPr>
          <p:cNvSpPr/>
          <p:nvPr/>
        </p:nvSpPr>
        <p:spPr>
          <a:xfrm>
            <a:off x="1717344" y="5013176"/>
            <a:ext cx="1107996" cy="369332"/>
          </a:xfrm>
          <a:prstGeom prst="rect">
            <a:avLst/>
          </a:prstGeom>
        </p:spPr>
        <p:txBody>
          <a:bodyPr wrap="none">
            <a:spAutoFit/>
          </a:bodyPr>
          <a:lstStyle/>
          <a:p>
            <a:r>
              <a:rPr lang="zh-CN" altLang="en-US" dirty="0">
                <a:solidFill>
                  <a:srgbClr val="0000FF"/>
                </a:solidFill>
              </a:rPr>
              <a:t>原始分类</a:t>
            </a:r>
            <a:endParaRPr lang="zh-CN" altLang="en-US" dirty="0"/>
          </a:p>
        </p:txBody>
      </p:sp>
      <p:sp>
        <p:nvSpPr>
          <p:cNvPr id="10" name="矩形 9">
            <a:extLst>
              <a:ext uri="{FF2B5EF4-FFF2-40B4-BE49-F238E27FC236}">
                <a16:creationId xmlns:a16="http://schemas.microsoft.com/office/drawing/2014/main" id="{DD923F05-BA32-4ED9-9A02-C03148C995D6}"/>
              </a:ext>
            </a:extLst>
          </p:cNvPr>
          <p:cNvSpPr/>
          <p:nvPr/>
        </p:nvSpPr>
        <p:spPr>
          <a:xfrm>
            <a:off x="6168364" y="5016335"/>
            <a:ext cx="1107996" cy="369332"/>
          </a:xfrm>
          <a:prstGeom prst="rect">
            <a:avLst/>
          </a:prstGeom>
        </p:spPr>
        <p:txBody>
          <a:bodyPr wrap="none">
            <a:spAutoFit/>
          </a:bodyPr>
          <a:lstStyle/>
          <a:p>
            <a:r>
              <a:rPr lang="zh-CN" altLang="en-US" dirty="0">
                <a:solidFill>
                  <a:srgbClr val="0000FF"/>
                </a:solidFill>
              </a:rPr>
              <a:t>聚类处理</a:t>
            </a:r>
          </a:p>
        </p:txBody>
      </p:sp>
    </p:spTree>
    <p:extLst>
      <p:ext uri="{BB962C8B-B14F-4D97-AF65-F5344CB8AC3E}">
        <p14:creationId xmlns:p14="http://schemas.microsoft.com/office/powerpoint/2010/main" val="41570885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8292</TotalTime>
  <Words>823</Words>
  <Application>Microsoft Office PowerPoint</Application>
  <PresentationFormat>全屏显示(4:3)</PresentationFormat>
  <Paragraphs>105</Paragraphs>
  <Slides>24</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-apple-system</vt:lpstr>
      <vt:lpstr>Microsoft YaHei UI</vt:lpstr>
      <vt:lpstr>宋体</vt:lpstr>
      <vt:lpstr>微软雅黑</vt:lpstr>
      <vt:lpstr>Arial</vt:lpstr>
      <vt:lpstr>Calibri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 Shang</dc:creator>
  <cp:lastModifiedBy>春雨 赖</cp:lastModifiedBy>
  <cp:revision>596</cp:revision>
  <dcterms:created xsi:type="dcterms:W3CDTF">2015-11-30T10:41:40Z</dcterms:created>
  <dcterms:modified xsi:type="dcterms:W3CDTF">2024-11-19T01:46:27Z</dcterms:modified>
</cp:coreProperties>
</file>